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05" r:id="rId3"/>
    <p:sldId id="306" r:id="rId4"/>
    <p:sldId id="334" r:id="rId5"/>
    <p:sldId id="355" r:id="rId6"/>
    <p:sldId id="292" r:id="rId7"/>
    <p:sldId id="293" r:id="rId8"/>
    <p:sldId id="315" r:id="rId9"/>
    <p:sldId id="316" r:id="rId10"/>
    <p:sldId id="267" r:id="rId11"/>
    <p:sldId id="331" r:id="rId12"/>
    <p:sldId id="273" r:id="rId13"/>
    <p:sldId id="307" r:id="rId14"/>
    <p:sldId id="335" r:id="rId15"/>
    <p:sldId id="336" r:id="rId16"/>
    <p:sldId id="337" r:id="rId17"/>
    <p:sldId id="338" r:id="rId18"/>
    <p:sldId id="339" r:id="rId19"/>
    <p:sldId id="340" r:id="rId20"/>
    <p:sldId id="341"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4" r:id="rId34"/>
    <p:sldId id="332" r:id="rId35"/>
    <p:sldId id="275" r:id="rId36"/>
    <p:sldId id="276" r:id="rId37"/>
    <p:sldId id="309" r:id="rId38"/>
    <p:sldId id="318" r:id="rId39"/>
    <p:sldId id="319" r:id="rId40"/>
    <p:sldId id="320" r:id="rId41"/>
    <p:sldId id="321" r:id="rId42"/>
    <p:sldId id="322" r:id="rId43"/>
    <p:sldId id="323" r:id="rId44"/>
    <p:sldId id="324" r:id="rId45"/>
    <p:sldId id="325" r:id="rId46"/>
    <p:sldId id="326" r:id="rId47"/>
    <p:sldId id="327" r:id="rId48"/>
    <p:sldId id="328" r:id="rId49"/>
    <p:sldId id="329" r:id="rId50"/>
    <p:sldId id="330" r:id="rId51"/>
    <p:sldId id="333" r:id="rId52"/>
    <p:sldId id="287" r:id="rId53"/>
    <p:sldId id="311" r:id="rId54"/>
    <p:sldId id="312" r:id="rId55"/>
    <p:sldId id="313" r:id="rId56"/>
    <p:sldId id="317" r:id="rId57"/>
    <p:sldId id="294" r:id="rId58"/>
    <p:sldId id="295" r:id="rId59"/>
    <p:sldId id="296" r:id="rId60"/>
    <p:sldId id="297" r:id="rId61"/>
    <p:sldId id="298" r:id="rId62"/>
    <p:sldId id="299" r:id="rId63"/>
    <p:sldId id="300" r:id="rId64"/>
    <p:sldId id="301"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C70772E-7FAA-4AD0-8945-E61F32A1BD27}" type="datetimeFigureOut">
              <a:rPr lang="en-US" smtClean="0"/>
              <a:t>9/15/2014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670B229-02EE-4521-B133-2F90539A9661}" type="slidenum">
              <a:rPr lang="en-US" smtClean="0"/>
              <a:t>‹#›</a:t>
            </a:fld>
            <a:endParaRPr lang="en-US"/>
          </a:p>
        </p:txBody>
      </p:sp>
    </p:spTree>
    <p:extLst>
      <p:ext uri="{BB962C8B-B14F-4D97-AF65-F5344CB8AC3E}">
        <p14:creationId xmlns:p14="http://schemas.microsoft.com/office/powerpoint/2010/main" val="104051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DD1C7F-DA30-4DA7-AF56-2E56215F2BF9}" type="datetime1">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3078A-AA70-491B-9308-2C99359F11E3}" type="slidenum">
              <a:rPr lang="en-US" smtClean="0"/>
              <a:pPr/>
              <a:t>‹#›</a:t>
            </a:fld>
            <a:endParaRPr lang="en-US"/>
          </a:p>
        </p:txBody>
      </p:sp>
    </p:spTree>
  </p:cSld>
  <p:clrMapOvr>
    <a:masterClrMapping/>
  </p:clrMapOvr>
  <p:transition spd="slow">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BFF0EA-612F-46FD-9927-694A58B650AC}" type="datetime1">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3078A-AA70-491B-9308-2C99359F11E3}" type="slidenum">
              <a:rPr lang="en-US" smtClean="0"/>
              <a:pPr/>
              <a:t>‹#›</a:t>
            </a:fld>
            <a:endParaRPr lang="en-US"/>
          </a:p>
        </p:txBody>
      </p:sp>
    </p:spTree>
  </p:cSld>
  <p:clrMapOvr>
    <a:masterClrMapping/>
  </p:clrMapOvr>
  <p:transition spd="slow">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46E6C5-F263-40F4-A55D-6D6D4E35A072}" type="datetime1">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3078A-AA70-491B-9308-2C99359F11E3}" type="slidenum">
              <a:rPr lang="en-US" smtClean="0"/>
              <a:pPr/>
              <a:t>‹#›</a:t>
            </a:fld>
            <a:endParaRPr lang="en-US"/>
          </a:p>
        </p:txBody>
      </p:sp>
    </p:spTree>
  </p:cSld>
  <p:clrMapOvr>
    <a:masterClrMapping/>
  </p:clrMapOvr>
  <p:transition spd="slow">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3B22A0-E177-4353-B706-C58D3E83FC16}" type="datetime1">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3078A-AA70-491B-9308-2C99359F11E3}" type="slidenum">
              <a:rPr lang="en-US" smtClean="0"/>
              <a:pPr/>
              <a:t>‹#›</a:t>
            </a:fld>
            <a:endParaRPr lang="en-US"/>
          </a:p>
        </p:txBody>
      </p:sp>
    </p:spTree>
  </p:cSld>
  <p:clrMapOvr>
    <a:masterClrMapping/>
  </p:clrMapOvr>
  <p:transition spd="slow">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7F1AB4-535A-47DC-994E-61493DAB68C4}" type="datetime1">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3078A-AA70-491B-9308-2C99359F11E3}" type="slidenum">
              <a:rPr lang="en-US" smtClean="0"/>
              <a:pPr/>
              <a:t>‹#›</a:t>
            </a:fld>
            <a:endParaRPr lang="en-US"/>
          </a:p>
        </p:txBody>
      </p:sp>
    </p:spTree>
  </p:cSld>
  <p:clrMapOvr>
    <a:masterClrMapping/>
  </p:clrMapOvr>
  <p:transition spd="slow">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2D1D65-6753-4905-840C-6ECE68AA729B}" type="datetime1">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3078A-AA70-491B-9308-2C99359F11E3}" type="slidenum">
              <a:rPr lang="en-US" smtClean="0"/>
              <a:pPr/>
              <a:t>‹#›</a:t>
            </a:fld>
            <a:endParaRPr lang="en-US"/>
          </a:p>
        </p:txBody>
      </p:sp>
    </p:spTree>
  </p:cSld>
  <p:clrMapOvr>
    <a:masterClrMapping/>
  </p:clrMapOvr>
  <p:transition spd="slow">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913CAB-8303-4085-8ED1-4875272F54F0}" type="datetime1">
              <a:rPr lang="en-US" smtClean="0"/>
              <a:t>9/15/2014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63078A-AA70-491B-9308-2C99359F11E3}" type="slidenum">
              <a:rPr lang="en-US" smtClean="0"/>
              <a:pPr/>
              <a:t>‹#›</a:t>
            </a:fld>
            <a:endParaRPr lang="en-US"/>
          </a:p>
        </p:txBody>
      </p:sp>
    </p:spTree>
  </p:cSld>
  <p:clrMapOvr>
    <a:masterClrMapping/>
  </p:clrMapOvr>
  <p:transition spd="slow">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B0A58C-9C30-4D8E-8E78-3FD7154438A3}" type="datetime1">
              <a:rPr lang="en-US" smtClean="0"/>
              <a:t>9/15/2014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63078A-AA70-491B-9308-2C99359F11E3}" type="slidenum">
              <a:rPr lang="en-US" smtClean="0"/>
              <a:pPr/>
              <a:t>‹#›</a:t>
            </a:fld>
            <a:endParaRPr lang="en-US"/>
          </a:p>
        </p:txBody>
      </p:sp>
    </p:spTree>
  </p:cSld>
  <p:clrMapOvr>
    <a:masterClrMapping/>
  </p:clrMapOvr>
  <p:transition spd="slow">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8B0A8E-29C5-4814-8DE8-0A6F07666F67}" type="datetime1">
              <a:rPr lang="en-US" smtClean="0"/>
              <a:t>9/15/2014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63078A-AA70-491B-9308-2C99359F11E3}" type="slidenum">
              <a:rPr lang="en-US" smtClean="0"/>
              <a:pPr/>
              <a:t>‹#›</a:t>
            </a:fld>
            <a:endParaRPr lang="en-US"/>
          </a:p>
        </p:txBody>
      </p:sp>
    </p:spTree>
  </p:cSld>
  <p:clrMapOvr>
    <a:masterClrMapping/>
  </p:clrMapOvr>
  <p:transition spd="slow">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813E2-B97A-4C14-B076-53F2152FCE17}" type="datetime1">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3078A-AA70-491B-9308-2C99359F11E3}" type="slidenum">
              <a:rPr lang="en-US" smtClean="0"/>
              <a:pPr/>
              <a:t>‹#›</a:t>
            </a:fld>
            <a:endParaRPr lang="en-US"/>
          </a:p>
        </p:txBody>
      </p:sp>
    </p:spTree>
  </p:cSld>
  <p:clrMapOvr>
    <a:masterClrMapping/>
  </p:clrMapOvr>
  <p:transition spd="slow">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3E426-863B-4343-909F-F8CA02F7657A}" type="datetime1">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63078A-AA70-491B-9308-2C99359F11E3}" type="slidenum">
              <a:rPr lang="en-US" smtClean="0"/>
              <a:pPr/>
              <a:t>‹#›</a:t>
            </a:fld>
            <a:endParaRPr lang="en-US"/>
          </a:p>
        </p:txBody>
      </p:sp>
    </p:spTree>
  </p:cSld>
  <p:clrMapOvr>
    <a:masterClrMapping/>
  </p:clrMapOvr>
  <p:transition spd="slow">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8D014-1F4F-4862-A795-8E0CE0994F0A}" type="datetime1">
              <a:rPr lang="en-US" smtClean="0"/>
              <a:t>9/15/2014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3078A-AA70-491B-9308-2C99359F11E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dir="in"/>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sbep.texas.gov/files/newsletters/Spring2014_Newsletter_Vol_27_No_2.pdf" TargetMode="External"/><Relationship Id="rId2" Type="http://schemas.openxmlformats.org/officeDocument/2006/relationships/hyperlink" Target="http://www.tsbep.texas.gov/files/newsletters/Summer2013-Vol-26-No-2.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hyperlink" Target="http://www.sos.state.tx.us/texreg/index.s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hyperlink" Target="http://www.sos.state.tx.us/texreg/subinfo.s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2686051"/>
          </a:xfrm>
        </p:spPr>
        <p:txBody>
          <a:bodyPr>
            <a:normAutofit fontScale="90000"/>
          </a:bodyPr>
          <a:lstStyle/>
          <a:p>
            <a:r>
              <a:rPr lang="en-US" dirty="0" smtClean="0"/>
              <a:t/>
            </a:r>
            <a:br>
              <a:rPr lang="en-US" dirty="0" smtClean="0"/>
            </a:br>
            <a:r>
              <a:rPr lang="en-US" dirty="0" smtClean="0"/>
              <a:t>Texas State Board of Examiners of Psychologists Panel Discussion:</a:t>
            </a:r>
            <a:br>
              <a:rPr lang="en-US" dirty="0" smtClean="0"/>
            </a:br>
            <a:r>
              <a:rPr lang="en-US" dirty="0" smtClean="0"/>
              <a:t>Board Complaints and Hot Topics</a:t>
            </a: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t>Moderator:</a:t>
            </a:r>
          </a:p>
          <a:p>
            <a:r>
              <a:rPr lang="en-US" dirty="0"/>
              <a:t>Angela A. </a:t>
            </a:r>
            <a:r>
              <a:rPr lang="en-US" dirty="0" err="1"/>
              <a:t>Downes</a:t>
            </a:r>
            <a:r>
              <a:rPr lang="en-US" dirty="0" smtClean="0"/>
              <a:t>, J.D., </a:t>
            </a:r>
            <a:r>
              <a:rPr lang="en-US" dirty="0"/>
              <a:t>Board </a:t>
            </a:r>
            <a:r>
              <a:rPr lang="en-US" dirty="0" smtClean="0"/>
              <a:t>Member</a:t>
            </a:r>
          </a:p>
          <a:p>
            <a:endParaRPr lang="en-US" dirty="0"/>
          </a:p>
          <a:p>
            <a:r>
              <a:rPr lang="en-US" dirty="0" smtClean="0"/>
              <a:t>Panel Members:</a:t>
            </a:r>
          </a:p>
          <a:p>
            <a:r>
              <a:rPr lang="en-US" dirty="0" smtClean="0"/>
              <a:t>Donna L. Black, M.A., Board Member</a:t>
            </a:r>
          </a:p>
          <a:p>
            <a:r>
              <a:rPr lang="en-US" dirty="0" smtClean="0"/>
              <a:t>Darrel D. Spinks, Executive Director of </a:t>
            </a:r>
            <a:r>
              <a:rPr lang="en-US" dirty="0" err="1" smtClean="0"/>
              <a:t>TSBEP</a:t>
            </a:r>
            <a:endParaRPr lang="en-US" dirty="0" smtClean="0"/>
          </a:p>
          <a:p>
            <a:r>
              <a:rPr lang="en-US" dirty="0" smtClean="0"/>
              <a:t>Gail </a:t>
            </a:r>
            <a:r>
              <a:rPr lang="en-US" dirty="0" err="1" smtClean="0"/>
              <a:t>Cheramie</a:t>
            </a:r>
            <a:r>
              <a:rPr lang="en-US" dirty="0" smtClean="0"/>
              <a:t>, Ph.D., Assoc. Professor, Univ. of Houston-Clear Lake</a:t>
            </a:r>
          </a:p>
          <a:p>
            <a:endParaRPr lang="en-US" dirty="0" smtClean="0"/>
          </a:p>
        </p:txBody>
      </p:sp>
      <p:sp>
        <p:nvSpPr>
          <p:cNvPr id="4" name="Slide Number Placeholder 3"/>
          <p:cNvSpPr>
            <a:spLocks noGrp="1"/>
          </p:cNvSpPr>
          <p:nvPr>
            <p:ph type="sldNum" sz="quarter" idx="12"/>
          </p:nvPr>
        </p:nvSpPr>
        <p:spPr/>
        <p:txBody>
          <a:bodyPr/>
          <a:lstStyle/>
          <a:p>
            <a:fld id="{E663078A-AA70-491B-9308-2C99359F11E3}" type="slidenum">
              <a:rPr lang="en-US" smtClean="0"/>
              <a:pPr/>
              <a:t>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900" y="76200"/>
            <a:ext cx="1600200" cy="1600200"/>
          </a:xfrm>
          <a:prstGeom prst="rect">
            <a:avLst/>
          </a:prstGeom>
        </p:spPr>
      </p:pic>
    </p:spTree>
  </p:cSld>
  <p:clrMapOvr>
    <a:masterClrMapping/>
  </p:clrMapOvr>
  <p:transition spd="slow">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Areas of Frequent Inquiry</a:t>
            </a:r>
            <a:endParaRPr lang="en-US" dirty="0"/>
          </a:p>
        </p:txBody>
      </p:sp>
      <p:sp>
        <p:nvSpPr>
          <p:cNvPr id="3" name="Content Placeholder 2"/>
          <p:cNvSpPr>
            <a:spLocks noGrp="1"/>
          </p:cNvSpPr>
          <p:nvPr>
            <p:ph idx="1"/>
          </p:nvPr>
        </p:nvSpPr>
        <p:spPr/>
        <p:txBody>
          <a:bodyPr>
            <a:normAutofit/>
          </a:bodyPr>
          <a:lstStyle/>
          <a:p>
            <a:pPr marL="1588" indent="-1588">
              <a:buNone/>
            </a:pPr>
            <a:r>
              <a:rPr lang="en-US" dirty="0" smtClean="0"/>
              <a:t>The following areas are some of the more frequently inquired about by </a:t>
            </a:r>
            <a:r>
              <a:rPr lang="en-US" dirty="0" err="1" smtClean="0"/>
              <a:t>LSSPs</a:t>
            </a:r>
            <a:r>
              <a:rPr lang="en-US" dirty="0" smtClean="0"/>
              <a:t>:</a:t>
            </a:r>
          </a:p>
          <a:p>
            <a:r>
              <a:rPr lang="en-US" dirty="0"/>
              <a:t>Informed Consent</a:t>
            </a:r>
          </a:p>
          <a:p>
            <a:r>
              <a:rPr lang="en-US" dirty="0" smtClean="0"/>
              <a:t>Records and Record Keeping</a:t>
            </a:r>
          </a:p>
          <a:p>
            <a:r>
              <a:rPr lang="en-US" dirty="0" smtClean="0"/>
              <a:t>Supervision</a:t>
            </a:r>
          </a:p>
          <a:p>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10</a:t>
            </a:fld>
            <a:endParaRPr lang="en-US"/>
          </a:p>
        </p:txBody>
      </p:sp>
    </p:spTree>
  </p:cSld>
  <p:clrMapOvr>
    <a:masterClrMapping/>
  </p:clrMapOvr>
  <p:transition spd="slow">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6250" y="1945481"/>
            <a:ext cx="5651500" cy="3835400"/>
          </a:xfrm>
        </p:spPr>
      </p:pic>
      <p:sp>
        <p:nvSpPr>
          <p:cNvPr id="4" name="Slide Number Placeholder 3"/>
          <p:cNvSpPr>
            <a:spLocks noGrp="1"/>
          </p:cNvSpPr>
          <p:nvPr>
            <p:ph type="sldNum" sz="quarter" idx="12"/>
          </p:nvPr>
        </p:nvSpPr>
        <p:spPr/>
        <p:txBody>
          <a:bodyPr/>
          <a:lstStyle/>
          <a:p>
            <a:fld id="{E663078A-AA70-491B-9308-2C99359F11E3}" type="slidenum">
              <a:rPr lang="en-US" smtClean="0"/>
              <a:pPr/>
              <a:t>11</a:t>
            </a:fld>
            <a:endParaRPr lang="en-US"/>
          </a:p>
        </p:txBody>
      </p:sp>
    </p:spTree>
    <p:extLst>
      <p:ext uri="{BB962C8B-B14F-4D97-AF65-F5344CB8AC3E}">
        <p14:creationId xmlns:p14="http://schemas.microsoft.com/office/powerpoint/2010/main" val="2006289438"/>
      </p:ext>
    </p:extLst>
  </p:cSld>
  <p:clrMapOvr>
    <a:masterClrMapping/>
  </p:clrMapOvr>
  <p:transition spd="slow">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Informed Consent</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Board rule 465.11, Informed Consent/Describing Psychological Services</a:t>
            </a:r>
          </a:p>
          <a:p>
            <a:r>
              <a:rPr lang="en-US" dirty="0" smtClean="0"/>
              <a:t>Must be in writing prior to delivery of services</a:t>
            </a:r>
          </a:p>
          <a:p>
            <a:r>
              <a:rPr lang="en-US" dirty="0" smtClean="0"/>
              <a:t>Must describe the services being provided and any potential limits on confidentiality</a:t>
            </a:r>
          </a:p>
          <a:p>
            <a:r>
              <a:rPr lang="en-US" dirty="0" smtClean="0"/>
              <a:t>Must be updated with any change in service provided</a:t>
            </a:r>
          </a:p>
          <a:p>
            <a:r>
              <a:rPr lang="en-US" dirty="0" smtClean="0"/>
              <a:t>Must explain the nature of the relationship between the licensee, patient(s), and any third-party</a:t>
            </a:r>
          </a:p>
          <a:p>
            <a:r>
              <a:rPr lang="en-US" dirty="0" smtClean="0"/>
              <a:t>See also Board rule 465.18(c</a:t>
            </a:r>
            <a:r>
              <a:rPr lang="en-US" dirty="0"/>
              <a:t>), Forensic </a:t>
            </a:r>
            <a:r>
              <a:rPr lang="en-US" dirty="0" smtClean="0"/>
              <a:t>Services.  The </a:t>
            </a:r>
            <a:r>
              <a:rPr lang="en-US" dirty="0"/>
              <a:t>sister rule to the Board’s informed consent rule</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12</a:t>
            </a:fld>
            <a:endParaRPr lang="en-US"/>
          </a:p>
        </p:txBody>
      </p:sp>
    </p:spTree>
  </p:cSld>
  <p:clrMapOvr>
    <a:masterClrMapping/>
  </p:clrMapOvr>
  <p:transition spd="slow">
    <p:spli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Board has published two newsletter articles concerning informed consent in the public schools:</a:t>
            </a:r>
          </a:p>
          <a:p>
            <a:r>
              <a:rPr lang="en-US" dirty="0" smtClean="0"/>
              <a:t>Informed Consent in the Public Schools: Analysis of Impact of Federal Education Law on Board Rules Governing Informed Consent</a:t>
            </a:r>
          </a:p>
          <a:p>
            <a:pPr lvl="1"/>
            <a:r>
              <a:rPr lang="en-US" dirty="0" smtClean="0">
                <a:hlinkClick r:id="rId2"/>
              </a:rPr>
              <a:t>http</a:t>
            </a:r>
            <a:r>
              <a:rPr lang="en-US" dirty="0">
                <a:hlinkClick r:id="rId2"/>
              </a:rPr>
              <a:t>://</a:t>
            </a:r>
            <a:r>
              <a:rPr lang="en-US" dirty="0" smtClean="0">
                <a:hlinkClick r:id="rId2"/>
              </a:rPr>
              <a:t>www.tsbep.texas.gov/files/newsletters/Summer2013-Vol-26-No-2.pdf</a:t>
            </a:r>
            <a:endParaRPr lang="en-US" dirty="0" smtClean="0"/>
          </a:p>
          <a:p>
            <a:r>
              <a:rPr lang="en-US" dirty="0" smtClean="0"/>
              <a:t>Informed Consent in Public Schools</a:t>
            </a:r>
          </a:p>
          <a:p>
            <a:pPr lvl="1"/>
            <a:r>
              <a:rPr lang="en-US" dirty="0" smtClean="0">
                <a:hlinkClick r:id="rId3"/>
              </a:rPr>
              <a:t>http</a:t>
            </a:r>
            <a:r>
              <a:rPr lang="en-US" dirty="0">
                <a:hlinkClick r:id="rId3"/>
              </a:rPr>
              <a:t>://</a:t>
            </a:r>
            <a:r>
              <a:rPr lang="en-US" dirty="0" smtClean="0">
                <a:hlinkClick r:id="rId3"/>
              </a:rPr>
              <a:t>www.tsbep.texas.gov/files/newsletters/Spring2014_Newsletter_Vol_27_No_2.pdf</a:t>
            </a:r>
            <a:endParaRPr lang="en-US" dirty="0" smtClean="0"/>
          </a:p>
          <a:p>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13</a:t>
            </a:fld>
            <a:endParaRPr lang="en-US"/>
          </a:p>
        </p:txBody>
      </p:sp>
    </p:spTree>
    <p:extLst>
      <p:ext uri="{BB962C8B-B14F-4D97-AF65-F5344CB8AC3E}">
        <p14:creationId xmlns:p14="http://schemas.microsoft.com/office/powerpoint/2010/main" val="1288547084"/>
      </p:ext>
    </p:extLst>
  </p:cSld>
  <p:clrMapOvr>
    <a:masterClrMapping/>
  </p:clrMapOvr>
  <p:transition spd="slow">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a:t>
            </a:r>
            <a:endParaRPr lang="en-US" dirty="0"/>
          </a:p>
        </p:txBody>
      </p:sp>
      <p:sp>
        <p:nvSpPr>
          <p:cNvPr id="3" name="Content Placeholder 2"/>
          <p:cNvSpPr>
            <a:spLocks noGrp="1"/>
          </p:cNvSpPr>
          <p:nvPr>
            <p:ph idx="1"/>
          </p:nvPr>
        </p:nvSpPr>
        <p:spPr/>
        <p:txBody>
          <a:bodyPr/>
          <a:lstStyle/>
          <a:p>
            <a:pPr marL="0" indent="0">
              <a:buNone/>
            </a:pPr>
            <a:r>
              <a:rPr lang="en-US" i="1" dirty="0" smtClean="0"/>
              <a:t>In public schools, there are three types of activities requiring informed consent</a:t>
            </a:r>
          </a:p>
          <a:p>
            <a:r>
              <a:rPr lang="en-US" dirty="0" smtClean="0"/>
              <a:t>Special education evaluation</a:t>
            </a:r>
          </a:p>
          <a:p>
            <a:r>
              <a:rPr lang="en-US" dirty="0" smtClean="0"/>
              <a:t>Special education services</a:t>
            </a:r>
          </a:p>
          <a:p>
            <a:r>
              <a:rPr lang="en-US" dirty="0" smtClean="0"/>
              <a:t>General education consultation</a:t>
            </a:r>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14</a:t>
            </a:fld>
            <a:endParaRPr lang="en-US"/>
          </a:p>
        </p:txBody>
      </p:sp>
    </p:spTree>
    <p:extLst>
      <p:ext uri="{BB962C8B-B14F-4D97-AF65-F5344CB8AC3E}">
        <p14:creationId xmlns:p14="http://schemas.microsoft.com/office/powerpoint/2010/main" val="2851020448"/>
      </p:ext>
    </p:extLst>
  </p:cSld>
  <p:clrMapOvr>
    <a:masterClrMapping/>
  </p:clrMapOvr>
  <p:transition spd="slow">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38400"/>
            <a:ext cx="7772400" cy="1500187"/>
          </a:xfrm>
        </p:spPr>
        <p:txBody>
          <a:bodyPr anchor="ctr">
            <a:noAutofit/>
          </a:bodyPr>
          <a:lstStyle/>
          <a:p>
            <a:pPr algn="ctr"/>
            <a:r>
              <a:rPr lang="en-US" sz="4400" dirty="0" smtClean="0"/>
              <a:t>Informed Consent:</a:t>
            </a:r>
          </a:p>
          <a:p>
            <a:pPr algn="ctr"/>
            <a:r>
              <a:rPr lang="en-US" sz="4400" dirty="0" smtClean="0"/>
              <a:t>Special Education Evaluation</a:t>
            </a:r>
            <a:endParaRPr lang="en-US" sz="4400" dirty="0"/>
          </a:p>
        </p:txBody>
      </p:sp>
      <p:sp>
        <p:nvSpPr>
          <p:cNvPr id="2" name="Slide Number Placeholder 1"/>
          <p:cNvSpPr>
            <a:spLocks noGrp="1"/>
          </p:cNvSpPr>
          <p:nvPr>
            <p:ph type="sldNum" sz="quarter" idx="12"/>
          </p:nvPr>
        </p:nvSpPr>
        <p:spPr/>
        <p:txBody>
          <a:bodyPr/>
          <a:lstStyle/>
          <a:p>
            <a:fld id="{E663078A-AA70-491B-9308-2C99359F11E3}" type="slidenum">
              <a:rPr lang="en-US" smtClean="0"/>
              <a:pPr/>
              <a:t>15</a:t>
            </a:fld>
            <a:endParaRPr lang="en-US"/>
          </a:p>
        </p:txBody>
      </p:sp>
    </p:spTree>
    <p:extLst>
      <p:ext uri="{BB962C8B-B14F-4D97-AF65-F5344CB8AC3E}">
        <p14:creationId xmlns:p14="http://schemas.microsoft.com/office/powerpoint/2010/main" val="942092015"/>
      </p:ext>
    </p:extLst>
  </p:cSld>
  <p:clrMapOvr>
    <a:masterClrMapping/>
  </p:clrMapOvr>
  <p:transition spd="slow">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Special Education: Consent for </a:t>
            </a:r>
            <a:r>
              <a:rPr lang="en-US" sz="3600" dirty="0" smtClean="0"/>
              <a:t>Evaluation </a:t>
            </a:r>
            <a:endParaRPr lang="en-US" sz="3600" dirty="0"/>
          </a:p>
        </p:txBody>
      </p:sp>
      <p:sp>
        <p:nvSpPr>
          <p:cNvPr id="3" name="Content Placeholder 2"/>
          <p:cNvSpPr>
            <a:spLocks noGrp="1"/>
          </p:cNvSpPr>
          <p:nvPr>
            <p:ph idx="1"/>
          </p:nvPr>
        </p:nvSpPr>
        <p:spPr>
          <a:xfrm>
            <a:off x="457200" y="1600200"/>
            <a:ext cx="8229600" cy="5029200"/>
          </a:xfrm>
        </p:spPr>
        <p:txBody>
          <a:bodyPr>
            <a:normAutofit/>
          </a:bodyPr>
          <a:lstStyle/>
          <a:p>
            <a:pPr>
              <a:lnSpc>
                <a:spcPts val="3200"/>
              </a:lnSpc>
              <a:spcBef>
                <a:spcPts val="600"/>
              </a:spcBef>
              <a:spcAft>
                <a:spcPts val="600"/>
              </a:spcAft>
            </a:pPr>
            <a:r>
              <a:rPr lang="en-US" sz="3000" dirty="0" smtClean="0"/>
              <a:t>The </a:t>
            </a:r>
            <a:r>
              <a:rPr lang="en-US" sz="3000" dirty="0"/>
              <a:t>LEA must make reasonable efforts to obtain informed consent for </a:t>
            </a:r>
            <a:r>
              <a:rPr lang="en-US" sz="3000" dirty="0" smtClean="0"/>
              <a:t>an evaluation which includes:</a:t>
            </a:r>
          </a:p>
          <a:p>
            <a:pPr marL="801688" lvl="1" indent="-512763">
              <a:lnSpc>
                <a:spcPts val="2800"/>
              </a:lnSpc>
              <a:spcBef>
                <a:spcPts val="600"/>
              </a:spcBef>
              <a:spcAft>
                <a:spcPts val="600"/>
              </a:spcAft>
              <a:buFont typeface="+mj-lt"/>
              <a:buAutoNum type="arabicParenR"/>
            </a:pPr>
            <a:r>
              <a:rPr lang="en-US" sz="2400" dirty="0" smtClean="0"/>
              <a:t>Detailed </a:t>
            </a:r>
            <a:r>
              <a:rPr lang="en-US" sz="2400" dirty="0"/>
              <a:t>records of telephone calls made or attempted and the results of those calls; </a:t>
            </a:r>
          </a:p>
          <a:p>
            <a:pPr marL="793750" lvl="1" indent="-457200">
              <a:buFont typeface="+mj-lt"/>
              <a:buAutoNum type="arabicParenR"/>
            </a:pPr>
            <a:r>
              <a:rPr lang="en-US" sz="2400" dirty="0"/>
              <a:t>Copies of correspondence sent to the parents and any responses received; and </a:t>
            </a:r>
          </a:p>
          <a:p>
            <a:pPr marL="793750" lvl="1" indent="-457200">
              <a:spcAft>
                <a:spcPts val="600"/>
              </a:spcAft>
              <a:buFont typeface="+mj-lt"/>
              <a:buAutoNum type="arabicParenR"/>
            </a:pPr>
            <a:r>
              <a:rPr lang="en-US" sz="2400" dirty="0"/>
              <a:t>Detailed records of visits made to the parent ’s home or place of employment and the results of those visits</a:t>
            </a:r>
            <a:r>
              <a:rPr lang="en-US" sz="2400" dirty="0" smtClean="0"/>
              <a:t>.</a:t>
            </a:r>
          </a:p>
          <a:p>
            <a:pPr marL="336550" lvl="1" indent="0">
              <a:buNone/>
            </a:pPr>
            <a:r>
              <a:rPr lang="en-US" sz="2400" dirty="0"/>
              <a:t>[34 CFR §</a:t>
            </a:r>
            <a:r>
              <a:rPr lang="en-US" sz="2400" dirty="0" smtClean="0"/>
              <a:t>300.322(d)] </a:t>
            </a:r>
            <a:endParaRPr lang="en-US" sz="2400" dirty="0"/>
          </a:p>
          <a:p>
            <a:pPr marL="336550" lvl="1" indent="0">
              <a:buNone/>
            </a:pPr>
            <a:endParaRPr lang="en-US" sz="2400" dirty="0"/>
          </a:p>
          <a:p>
            <a:pPr marL="336550" indent="-336550">
              <a:lnSpc>
                <a:spcPts val="3000"/>
              </a:lnSpc>
              <a:spcBef>
                <a:spcPts val="600"/>
              </a:spcBef>
              <a:spcAft>
                <a:spcPts val="1200"/>
              </a:spcAft>
            </a:pPr>
            <a:endParaRPr lang="en-US" sz="2400"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16</a:t>
            </a:fld>
            <a:endParaRPr lang="en-US"/>
          </a:p>
        </p:txBody>
      </p:sp>
    </p:spTree>
    <p:extLst>
      <p:ext uri="{BB962C8B-B14F-4D97-AF65-F5344CB8AC3E}">
        <p14:creationId xmlns:p14="http://schemas.microsoft.com/office/powerpoint/2010/main" val="938592454"/>
      </p:ext>
    </p:extLst>
  </p:cSld>
  <p:clrMapOvr>
    <a:masterClrMapping/>
  </p:clrMapOvr>
  <p:transition spd="slow">
    <p:spli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Initial Evaluation: </a:t>
            </a:r>
            <a:br>
              <a:rPr lang="en-US" sz="4000" dirty="0" smtClean="0"/>
            </a:br>
            <a:r>
              <a:rPr lang="en-US" sz="2800" dirty="0" smtClean="0"/>
              <a:t>Student </a:t>
            </a:r>
            <a:r>
              <a:rPr lang="en-US" sz="2800" u="sng" dirty="0" smtClean="0"/>
              <a:t>Enrolled or Seeking Enrollment in Public School</a:t>
            </a:r>
            <a:endParaRPr lang="en-US" sz="2800" u="sng" dirty="0"/>
          </a:p>
        </p:txBody>
      </p:sp>
      <p:sp>
        <p:nvSpPr>
          <p:cNvPr id="3" name="Content Placeholder 2"/>
          <p:cNvSpPr>
            <a:spLocks noGrp="1"/>
          </p:cNvSpPr>
          <p:nvPr>
            <p:ph idx="1"/>
          </p:nvPr>
        </p:nvSpPr>
        <p:spPr>
          <a:xfrm>
            <a:off x="457200" y="1828800"/>
            <a:ext cx="8229600" cy="5105400"/>
          </a:xfrm>
        </p:spPr>
        <p:txBody>
          <a:bodyPr>
            <a:normAutofit/>
          </a:bodyPr>
          <a:lstStyle/>
          <a:p>
            <a:pPr marL="0" indent="0">
              <a:lnSpc>
                <a:spcPts val="2700"/>
              </a:lnSpc>
              <a:spcBef>
                <a:spcPts val="600"/>
              </a:spcBef>
              <a:spcAft>
                <a:spcPts val="1200"/>
              </a:spcAft>
              <a:buNone/>
            </a:pPr>
            <a:r>
              <a:rPr lang="en-US" i="1" dirty="0"/>
              <a:t>Parent Fails to Respond or Refuses </a:t>
            </a:r>
            <a:r>
              <a:rPr lang="en-US" i="1" dirty="0" smtClean="0"/>
              <a:t>Consent</a:t>
            </a:r>
            <a:endParaRPr lang="en-US" sz="2800" i="1" dirty="0" smtClean="0"/>
          </a:p>
          <a:p>
            <a:pPr>
              <a:lnSpc>
                <a:spcPts val="2700"/>
              </a:lnSpc>
              <a:spcBef>
                <a:spcPts val="600"/>
              </a:spcBef>
              <a:spcAft>
                <a:spcPts val="600"/>
              </a:spcAft>
            </a:pPr>
            <a:r>
              <a:rPr lang="en-US" sz="2600" dirty="0" smtClean="0"/>
              <a:t>The </a:t>
            </a:r>
            <a:r>
              <a:rPr lang="en-US" sz="2600" dirty="0"/>
              <a:t>LEA may, </a:t>
            </a:r>
            <a:r>
              <a:rPr lang="en-US" sz="2600" dirty="0" smtClean="0"/>
              <a:t>but </a:t>
            </a:r>
            <a:r>
              <a:rPr lang="en-US" sz="2600" dirty="0"/>
              <a:t>is not required to, pursue the initial evaluation of the child </a:t>
            </a:r>
            <a:r>
              <a:rPr lang="en-US" sz="2600" dirty="0" smtClean="0"/>
              <a:t>by utilizing the procedural safeguards</a:t>
            </a:r>
            <a:r>
              <a:rPr lang="en-US" sz="2600" dirty="0"/>
              <a:t>, including the mediation or the due process hearing procedures, in order to obtain agreement or a ruling that the evaluation may be conducted; </a:t>
            </a:r>
            <a:r>
              <a:rPr lang="en-US" sz="2600" dirty="0" smtClean="0"/>
              <a:t>and</a:t>
            </a:r>
          </a:p>
          <a:p>
            <a:pPr>
              <a:lnSpc>
                <a:spcPts val="2700"/>
              </a:lnSpc>
              <a:spcBef>
                <a:spcPts val="600"/>
              </a:spcBef>
              <a:spcAft>
                <a:spcPts val="1200"/>
              </a:spcAft>
            </a:pPr>
            <a:r>
              <a:rPr lang="en-US" sz="2600" dirty="0"/>
              <a:t>The LEA does not violate its obligation under </a:t>
            </a:r>
            <a:r>
              <a:rPr lang="en-US" sz="2600" dirty="0" smtClean="0"/>
              <a:t>child find duty and</a:t>
            </a:r>
            <a:r>
              <a:rPr lang="en-US" sz="2600" dirty="0"/>
              <a:t> </a:t>
            </a:r>
            <a:r>
              <a:rPr lang="en-US" sz="2600" dirty="0" smtClean="0"/>
              <a:t>evaluation procedures</a:t>
            </a:r>
            <a:r>
              <a:rPr lang="en-US" sz="2600" dirty="0"/>
              <a:t> if it declines to pursue the </a:t>
            </a:r>
            <a:r>
              <a:rPr lang="en-US" sz="2600" dirty="0" smtClean="0"/>
              <a:t>evaluation.</a:t>
            </a:r>
          </a:p>
          <a:p>
            <a:pPr marL="336550" lvl="1" indent="0">
              <a:lnSpc>
                <a:spcPts val="2700"/>
              </a:lnSpc>
              <a:spcBef>
                <a:spcPts val="600"/>
              </a:spcBef>
              <a:spcAft>
                <a:spcPts val="600"/>
              </a:spcAft>
              <a:buNone/>
            </a:pPr>
            <a:r>
              <a:rPr lang="en-US" sz="2400" i="1" dirty="0"/>
              <a:t>[34 CFR §300.300(a)(3)]</a:t>
            </a:r>
          </a:p>
          <a:p>
            <a:pPr marL="336550" lvl="1" indent="0">
              <a:lnSpc>
                <a:spcPts val="2700"/>
              </a:lnSpc>
              <a:spcBef>
                <a:spcPts val="600"/>
              </a:spcBef>
              <a:spcAft>
                <a:spcPts val="600"/>
              </a:spcAft>
              <a:buNone/>
            </a:pPr>
            <a:endParaRPr lang="en-US" sz="2600"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17</a:t>
            </a:fld>
            <a:endParaRPr lang="en-US"/>
          </a:p>
        </p:txBody>
      </p:sp>
    </p:spTree>
    <p:extLst>
      <p:ext uri="{BB962C8B-B14F-4D97-AF65-F5344CB8AC3E}">
        <p14:creationId xmlns:p14="http://schemas.microsoft.com/office/powerpoint/2010/main" val="3627917331"/>
      </p:ext>
    </p:extLst>
  </p:cSld>
  <p:clrMapOvr>
    <a:masterClrMapping/>
  </p:clrMapOvr>
  <p:transition spd="slow">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6716"/>
            <a:ext cx="8229600" cy="5105400"/>
          </a:xfrm>
        </p:spPr>
        <p:txBody>
          <a:bodyPr>
            <a:normAutofit/>
          </a:bodyPr>
          <a:lstStyle/>
          <a:p>
            <a:pPr marL="0" indent="0">
              <a:lnSpc>
                <a:spcPts val="2700"/>
              </a:lnSpc>
              <a:spcBef>
                <a:spcPts val="600"/>
              </a:spcBef>
              <a:spcAft>
                <a:spcPts val="1200"/>
              </a:spcAft>
              <a:buNone/>
            </a:pPr>
            <a:r>
              <a:rPr lang="en-US" i="1" dirty="0"/>
              <a:t>Parent Fails to Respond or Refuses </a:t>
            </a:r>
            <a:r>
              <a:rPr lang="en-US" i="1" dirty="0" smtClean="0"/>
              <a:t>Consent</a:t>
            </a:r>
          </a:p>
          <a:p>
            <a:pPr>
              <a:lnSpc>
                <a:spcPts val="2700"/>
              </a:lnSpc>
              <a:spcBef>
                <a:spcPts val="600"/>
              </a:spcBef>
              <a:spcAft>
                <a:spcPts val="600"/>
              </a:spcAft>
            </a:pPr>
            <a:r>
              <a:rPr lang="en-US" sz="2600" dirty="0" smtClean="0"/>
              <a:t>The LEA may</a:t>
            </a:r>
            <a:r>
              <a:rPr lang="en-US" sz="2600" dirty="0"/>
              <a:t> not pursue the initial evaluation by utilizing the </a:t>
            </a:r>
            <a:r>
              <a:rPr lang="en-US" sz="2600" dirty="0" smtClean="0"/>
              <a:t>procedural safeguards, </a:t>
            </a:r>
            <a:r>
              <a:rPr lang="en-US" sz="2600" dirty="0"/>
              <a:t>including the mediation or due process hearing procedures, in order to obtain agreement or a ruling that the evaluation may be conducted; and</a:t>
            </a:r>
          </a:p>
          <a:p>
            <a:pPr>
              <a:lnSpc>
                <a:spcPts val="2700"/>
              </a:lnSpc>
              <a:spcBef>
                <a:spcPts val="600"/>
              </a:spcBef>
              <a:spcAft>
                <a:spcPts val="600"/>
              </a:spcAft>
            </a:pPr>
            <a:r>
              <a:rPr lang="en-US" sz="2600" dirty="0" smtClean="0"/>
              <a:t>The LEA is</a:t>
            </a:r>
            <a:r>
              <a:rPr lang="en-US" sz="2600" dirty="0"/>
              <a:t> not required to consider the child as eligible for services under the </a:t>
            </a:r>
            <a:r>
              <a:rPr lang="en-US" sz="2600" dirty="0" smtClean="0"/>
              <a:t>proportionate share funding for parentally-placed private school child and private schools frameworks.</a:t>
            </a:r>
          </a:p>
          <a:p>
            <a:pPr marL="336550" lvl="1" indent="0">
              <a:lnSpc>
                <a:spcPts val="2700"/>
              </a:lnSpc>
              <a:spcBef>
                <a:spcPts val="600"/>
              </a:spcBef>
              <a:spcAft>
                <a:spcPts val="600"/>
              </a:spcAft>
              <a:buNone/>
            </a:pPr>
            <a:r>
              <a:rPr lang="en-US" sz="2400" i="1" dirty="0"/>
              <a:t>[34 CFR §300.300(d)(4)]</a:t>
            </a:r>
          </a:p>
          <a:p>
            <a:pPr marL="336550" lvl="1" indent="0">
              <a:lnSpc>
                <a:spcPts val="2700"/>
              </a:lnSpc>
              <a:spcBef>
                <a:spcPts val="600"/>
              </a:spcBef>
              <a:spcAft>
                <a:spcPts val="600"/>
              </a:spcAft>
              <a:buNone/>
            </a:pPr>
            <a:endParaRPr lang="en-US" sz="2600" dirty="0"/>
          </a:p>
        </p:txBody>
      </p:sp>
      <p:sp>
        <p:nvSpPr>
          <p:cNvPr id="5" name="Title 1"/>
          <p:cNvSpPr>
            <a:spLocks noGrp="1"/>
          </p:cNvSpPr>
          <p:nvPr>
            <p:ph type="title"/>
          </p:nvPr>
        </p:nvSpPr>
        <p:spPr>
          <a:xfrm>
            <a:off x="457200" y="274638"/>
            <a:ext cx="8229600" cy="1143000"/>
          </a:xfrm>
        </p:spPr>
        <p:txBody>
          <a:bodyPr>
            <a:noAutofit/>
          </a:bodyPr>
          <a:lstStyle/>
          <a:p>
            <a:r>
              <a:rPr lang="en-US" sz="4000" dirty="0" smtClean="0"/>
              <a:t>Initial Evaluation: </a:t>
            </a:r>
            <a:br>
              <a:rPr lang="en-US" sz="4000" dirty="0" smtClean="0"/>
            </a:br>
            <a:r>
              <a:rPr lang="en-US" sz="3200" dirty="0" smtClean="0"/>
              <a:t>Student is </a:t>
            </a:r>
            <a:r>
              <a:rPr lang="en-US" sz="3200" u="sng" dirty="0" smtClean="0"/>
              <a:t>Home-Schooled or Private-Schooled</a:t>
            </a:r>
            <a:endParaRPr lang="en-US" sz="3200" u="sng" dirty="0"/>
          </a:p>
        </p:txBody>
      </p:sp>
      <p:sp>
        <p:nvSpPr>
          <p:cNvPr id="2" name="Slide Number Placeholder 1"/>
          <p:cNvSpPr>
            <a:spLocks noGrp="1"/>
          </p:cNvSpPr>
          <p:nvPr>
            <p:ph type="sldNum" sz="quarter" idx="12"/>
          </p:nvPr>
        </p:nvSpPr>
        <p:spPr/>
        <p:txBody>
          <a:bodyPr/>
          <a:lstStyle/>
          <a:p>
            <a:fld id="{E663078A-AA70-491B-9308-2C99359F11E3}" type="slidenum">
              <a:rPr lang="en-US" smtClean="0"/>
              <a:pPr/>
              <a:t>18</a:t>
            </a:fld>
            <a:endParaRPr lang="en-US"/>
          </a:p>
        </p:txBody>
      </p:sp>
    </p:spTree>
    <p:extLst>
      <p:ext uri="{BB962C8B-B14F-4D97-AF65-F5344CB8AC3E}">
        <p14:creationId xmlns:p14="http://schemas.microsoft.com/office/powerpoint/2010/main" val="3910528366"/>
      </p:ext>
    </p:extLst>
  </p:cSld>
  <p:clrMapOvr>
    <a:masterClrMapping/>
  </p:clrMapOvr>
  <p:transition spd="slow">
    <p:spli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5105400"/>
          </a:xfrm>
        </p:spPr>
        <p:txBody>
          <a:bodyPr>
            <a:normAutofit/>
          </a:bodyPr>
          <a:lstStyle/>
          <a:p>
            <a:pPr marL="0" indent="0">
              <a:lnSpc>
                <a:spcPts val="2800"/>
              </a:lnSpc>
              <a:spcBef>
                <a:spcPts val="600"/>
              </a:spcBef>
              <a:spcAft>
                <a:spcPts val="600"/>
              </a:spcAft>
              <a:buNone/>
            </a:pPr>
            <a:r>
              <a:rPr lang="en-US" i="1" dirty="0" smtClean="0"/>
              <a:t>The </a:t>
            </a:r>
            <a:r>
              <a:rPr lang="en-US" i="1" dirty="0"/>
              <a:t>LEA is not required to obtain informed consent from the parent </a:t>
            </a:r>
            <a:r>
              <a:rPr lang="en-US" i="1" dirty="0" smtClean="0"/>
              <a:t>if:</a:t>
            </a:r>
          </a:p>
          <a:p>
            <a:pPr>
              <a:lnSpc>
                <a:spcPts val="2600"/>
              </a:lnSpc>
              <a:spcBef>
                <a:spcPts val="600"/>
              </a:spcBef>
              <a:spcAft>
                <a:spcPts val="600"/>
              </a:spcAft>
            </a:pPr>
            <a:r>
              <a:rPr lang="en-US" sz="2600" dirty="0"/>
              <a:t>Despite reasonable efforts to do so, the LEA cannot discover the whereabouts of the parent of the </a:t>
            </a:r>
            <a:r>
              <a:rPr lang="en-US" sz="2600" dirty="0" smtClean="0"/>
              <a:t>child;</a:t>
            </a:r>
          </a:p>
          <a:p>
            <a:pPr>
              <a:lnSpc>
                <a:spcPts val="2600"/>
              </a:lnSpc>
              <a:spcBef>
                <a:spcPts val="600"/>
              </a:spcBef>
              <a:spcAft>
                <a:spcPts val="600"/>
              </a:spcAft>
            </a:pPr>
            <a:r>
              <a:rPr lang="en-US" sz="2600" dirty="0" smtClean="0"/>
              <a:t>The </a:t>
            </a:r>
            <a:r>
              <a:rPr lang="en-US" sz="2600" dirty="0"/>
              <a:t>rights of the parents of the child have been terminated in accordance with state law; </a:t>
            </a:r>
            <a:r>
              <a:rPr lang="en-US" sz="2600" dirty="0" smtClean="0"/>
              <a:t>or</a:t>
            </a:r>
          </a:p>
          <a:p>
            <a:pPr>
              <a:lnSpc>
                <a:spcPts val="2600"/>
              </a:lnSpc>
              <a:spcBef>
                <a:spcPts val="600"/>
              </a:spcBef>
              <a:spcAft>
                <a:spcPts val="1200"/>
              </a:spcAft>
            </a:pPr>
            <a:r>
              <a:rPr lang="en-US" sz="2600" dirty="0" smtClean="0"/>
              <a:t>The </a:t>
            </a:r>
            <a:r>
              <a:rPr lang="en-US" sz="2600" dirty="0"/>
              <a:t>rights of the parent to make educational decisions have been substituted by a judge in accordance with state law and consent for an initial evaluation has been given by an individual appointed by the judge to represent the child.</a:t>
            </a:r>
          </a:p>
          <a:p>
            <a:pPr marL="336550" lvl="1" indent="0">
              <a:lnSpc>
                <a:spcPts val="2600"/>
              </a:lnSpc>
              <a:spcBef>
                <a:spcPts val="600"/>
              </a:spcBef>
              <a:spcAft>
                <a:spcPts val="600"/>
              </a:spcAft>
              <a:buNone/>
            </a:pPr>
            <a:r>
              <a:rPr lang="en-US" sz="2400" i="1" dirty="0"/>
              <a:t>[34 CFR §300.300(a)(2)]</a:t>
            </a:r>
          </a:p>
          <a:p>
            <a:pPr marL="690563" lvl="1" indent="-354013">
              <a:lnSpc>
                <a:spcPts val="2600"/>
              </a:lnSpc>
              <a:spcBef>
                <a:spcPts val="600"/>
              </a:spcBef>
              <a:spcAft>
                <a:spcPts val="600"/>
              </a:spcAft>
            </a:pPr>
            <a:endParaRPr lang="en-US" dirty="0" smtClean="0"/>
          </a:p>
        </p:txBody>
      </p:sp>
      <p:sp>
        <p:nvSpPr>
          <p:cNvPr id="5" name="Title 1"/>
          <p:cNvSpPr>
            <a:spLocks noGrp="1"/>
          </p:cNvSpPr>
          <p:nvPr>
            <p:ph type="title"/>
          </p:nvPr>
        </p:nvSpPr>
        <p:spPr>
          <a:xfrm>
            <a:off x="457200" y="274638"/>
            <a:ext cx="8229600" cy="1143000"/>
          </a:xfrm>
        </p:spPr>
        <p:txBody>
          <a:bodyPr>
            <a:noAutofit/>
          </a:bodyPr>
          <a:lstStyle/>
          <a:p>
            <a:r>
              <a:rPr lang="en-US" sz="4000" dirty="0" smtClean="0"/>
              <a:t>Initial Evaluation: </a:t>
            </a:r>
            <a:br>
              <a:rPr lang="en-US" sz="4000" dirty="0" smtClean="0"/>
            </a:br>
            <a:r>
              <a:rPr lang="en-US" sz="3200" dirty="0" smtClean="0"/>
              <a:t>Student is a </a:t>
            </a:r>
            <a:r>
              <a:rPr lang="en-US" sz="3200" u="sng" dirty="0" smtClean="0"/>
              <a:t>Ward of the State</a:t>
            </a:r>
            <a:r>
              <a:rPr lang="en-US" sz="3200" dirty="0" smtClean="0"/>
              <a:t> (not with parent)</a:t>
            </a:r>
            <a:endParaRPr lang="en-US" sz="3200" dirty="0"/>
          </a:p>
        </p:txBody>
      </p:sp>
      <p:sp>
        <p:nvSpPr>
          <p:cNvPr id="2" name="Slide Number Placeholder 1"/>
          <p:cNvSpPr>
            <a:spLocks noGrp="1"/>
          </p:cNvSpPr>
          <p:nvPr>
            <p:ph type="sldNum" sz="quarter" idx="12"/>
          </p:nvPr>
        </p:nvSpPr>
        <p:spPr/>
        <p:txBody>
          <a:bodyPr/>
          <a:lstStyle/>
          <a:p>
            <a:fld id="{E663078A-AA70-491B-9308-2C99359F11E3}" type="slidenum">
              <a:rPr lang="en-US" smtClean="0"/>
              <a:pPr/>
              <a:t>19</a:t>
            </a:fld>
            <a:endParaRPr lang="en-US"/>
          </a:p>
        </p:txBody>
      </p:sp>
    </p:spTree>
    <p:extLst>
      <p:ext uri="{BB962C8B-B14F-4D97-AF65-F5344CB8AC3E}">
        <p14:creationId xmlns:p14="http://schemas.microsoft.com/office/powerpoint/2010/main" val="1162087118"/>
      </p:ext>
    </p:extLst>
  </p:cSld>
  <p:clrMapOvr>
    <a:masterClrMapping/>
  </p:clrMapOvr>
  <p:transition spd="slow">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Texas State Board of Examiners of Psychologists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u="sng" dirty="0"/>
              <a:t>Board Member</a:t>
            </a:r>
            <a:r>
              <a:rPr lang="en-US" dirty="0"/>
              <a:t>			</a:t>
            </a:r>
            <a:r>
              <a:rPr lang="en-US" u="sng" dirty="0"/>
              <a:t>Date of </a:t>
            </a:r>
            <a:r>
              <a:rPr lang="en-US" u="sng" dirty="0" smtClean="0"/>
              <a:t>Term</a:t>
            </a:r>
            <a:r>
              <a:rPr lang="en-US" dirty="0"/>
              <a:t>	</a:t>
            </a:r>
            <a:r>
              <a:rPr lang="en-US" dirty="0" smtClean="0"/>
              <a:t>	</a:t>
            </a:r>
            <a:r>
              <a:rPr lang="en-US" u="sng" dirty="0" smtClean="0"/>
              <a:t>Hometown</a:t>
            </a:r>
            <a:endParaRPr lang="en-US" dirty="0"/>
          </a:p>
          <a:p>
            <a:pPr marL="0" indent="0">
              <a:buNone/>
            </a:pPr>
            <a:r>
              <a:rPr lang="en-US" dirty="0"/>
              <a:t> </a:t>
            </a:r>
          </a:p>
          <a:p>
            <a:pPr marL="0" indent="0">
              <a:buNone/>
            </a:pPr>
            <a:r>
              <a:rPr lang="en-US" dirty="0"/>
              <a:t>Jeff Baker, Ph.D.			2010-2015		</a:t>
            </a:r>
            <a:r>
              <a:rPr lang="en-US" dirty="0" smtClean="0"/>
              <a:t>League </a:t>
            </a:r>
            <a:r>
              <a:rPr lang="en-US" dirty="0"/>
              <a:t>City</a:t>
            </a:r>
          </a:p>
          <a:p>
            <a:pPr marL="0" indent="0">
              <a:buNone/>
            </a:pPr>
            <a:r>
              <a:rPr lang="en-US" dirty="0"/>
              <a:t>Donna Lord Black, M.A.		2007-2017		</a:t>
            </a:r>
            <a:r>
              <a:rPr lang="en-US" dirty="0" smtClean="0"/>
              <a:t>Frisco</a:t>
            </a:r>
            <a:endParaRPr lang="en-US" dirty="0"/>
          </a:p>
          <a:p>
            <a:pPr marL="0" indent="0">
              <a:buNone/>
            </a:pPr>
            <a:r>
              <a:rPr lang="en-US" dirty="0"/>
              <a:t>Tim F. </a:t>
            </a:r>
            <a:r>
              <a:rPr lang="en-US" dirty="0" err="1"/>
              <a:t>Branaman</a:t>
            </a:r>
            <a:r>
              <a:rPr lang="en-US" dirty="0"/>
              <a:t>, Ph.D.		2008-2019		</a:t>
            </a:r>
            <a:r>
              <a:rPr lang="en-US" dirty="0" smtClean="0"/>
              <a:t>Dallas</a:t>
            </a:r>
            <a:endParaRPr lang="en-US" dirty="0"/>
          </a:p>
          <a:p>
            <a:pPr marL="0" indent="0">
              <a:buNone/>
            </a:pPr>
            <a:r>
              <a:rPr lang="en-US" dirty="0"/>
              <a:t>Jo Ann Campbell, M.S.		</a:t>
            </a:r>
            <a:r>
              <a:rPr lang="es-US" dirty="0"/>
              <a:t>2008-2017		</a:t>
            </a:r>
            <a:r>
              <a:rPr lang="es-US" dirty="0" smtClean="0"/>
              <a:t>Abilene</a:t>
            </a:r>
            <a:endParaRPr lang="en-US" dirty="0"/>
          </a:p>
          <a:p>
            <a:pPr marL="0" indent="0">
              <a:buNone/>
            </a:pPr>
            <a:r>
              <a:rPr lang="es-US" dirty="0"/>
              <a:t>Carlos R. Chacón		</a:t>
            </a:r>
            <a:r>
              <a:rPr lang="es-US" dirty="0" smtClean="0"/>
              <a:t>2008-2015</a:t>
            </a:r>
            <a:r>
              <a:rPr lang="es-US" dirty="0"/>
              <a:t>		</a:t>
            </a:r>
            <a:r>
              <a:rPr lang="es-US" dirty="0" smtClean="0"/>
              <a:t>Houston</a:t>
            </a:r>
            <a:endParaRPr lang="en-US" dirty="0"/>
          </a:p>
          <a:p>
            <a:pPr marL="0" indent="0">
              <a:buNone/>
            </a:pPr>
            <a:r>
              <a:rPr lang="en-US" dirty="0"/>
              <a:t>John Huffman, J.D.		</a:t>
            </a:r>
            <a:r>
              <a:rPr lang="en-US" dirty="0" smtClean="0"/>
              <a:t>2012-2017</a:t>
            </a:r>
            <a:r>
              <a:rPr lang="en-US" dirty="0"/>
              <a:t>		Southlake</a:t>
            </a:r>
          </a:p>
          <a:p>
            <a:pPr marL="0" indent="0">
              <a:buNone/>
            </a:pPr>
            <a:r>
              <a:rPr lang="en-US" dirty="0"/>
              <a:t>Angela A. </a:t>
            </a:r>
            <a:r>
              <a:rPr lang="en-US" dirty="0" err="1"/>
              <a:t>Downes</a:t>
            </a:r>
            <a:r>
              <a:rPr lang="en-US" dirty="0"/>
              <a:t>, J.D.		</a:t>
            </a:r>
            <a:r>
              <a:rPr lang="en-US" dirty="0" smtClean="0"/>
              <a:t>2008-2019</a:t>
            </a:r>
            <a:r>
              <a:rPr lang="en-US" dirty="0"/>
              <a:t>		Dallas</a:t>
            </a:r>
          </a:p>
          <a:p>
            <a:pPr marL="0" indent="0">
              <a:buNone/>
            </a:pPr>
            <a:r>
              <a:rPr lang="en-US" dirty="0"/>
              <a:t>Lou Ann Todd Mock, Ph.D.	</a:t>
            </a:r>
            <a:r>
              <a:rPr lang="en-US" dirty="0" smtClean="0"/>
              <a:t>2008-2019</a:t>
            </a:r>
            <a:r>
              <a:rPr lang="en-US" dirty="0"/>
              <a:t>		Bellaire</a:t>
            </a:r>
          </a:p>
          <a:p>
            <a:pPr marL="0" indent="0">
              <a:buNone/>
            </a:pPr>
            <a:r>
              <a:rPr lang="en-US" dirty="0"/>
              <a:t>Leslie D. Rosenstein, Ph.D.	</a:t>
            </a:r>
            <a:r>
              <a:rPr lang="en-US" dirty="0" smtClean="0"/>
              <a:t>2010-2015</a:t>
            </a:r>
            <a:r>
              <a:rPr lang="en-US" dirty="0"/>
              <a:t>		Dallas</a:t>
            </a:r>
          </a:p>
          <a:p>
            <a:pPr marL="0" indent="0">
              <a:buNone/>
            </a:pPr>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2</a:t>
            </a:fld>
            <a:endParaRPr lang="en-US"/>
          </a:p>
        </p:txBody>
      </p:sp>
    </p:spTree>
    <p:extLst>
      <p:ext uri="{BB962C8B-B14F-4D97-AF65-F5344CB8AC3E}">
        <p14:creationId xmlns:p14="http://schemas.microsoft.com/office/powerpoint/2010/main" val="3810401163"/>
      </p:ext>
    </p:extLst>
  </p:cSld>
  <p:clrMapOvr>
    <a:masterClrMapping/>
  </p:clrMapOvr>
  <p:transition spd="slow">
    <p:spli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Informed Consent:  Additional Information</a:t>
            </a:r>
            <a:endParaRPr lang="en-US" sz="3600" dirty="0"/>
          </a:p>
        </p:txBody>
      </p:sp>
      <p:sp>
        <p:nvSpPr>
          <p:cNvPr id="3" name="Content Placeholder 2"/>
          <p:cNvSpPr>
            <a:spLocks noGrp="1"/>
          </p:cNvSpPr>
          <p:nvPr>
            <p:ph idx="1"/>
          </p:nvPr>
        </p:nvSpPr>
        <p:spPr/>
        <p:txBody>
          <a:bodyPr/>
          <a:lstStyle/>
          <a:p>
            <a:pPr>
              <a:lnSpc>
                <a:spcPts val="3200"/>
              </a:lnSpc>
              <a:spcBef>
                <a:spcPts val="0"/>
              </a:spcBef>
              <a:spcAft>
                <a:spcPts val="1200"/>
              </a:spcAft>
            </a:pPr>
            <a:r>
              <a:rPr lang="en-US" sz="3000" dirty="0" smtClean="0"/>
              <a:t>Parental </a:t>
            </a:r>
            <a:r>
              <a:rPr lang="en-US" sz="3000" dirty="0"/>
              <a:t>consent for an initial evaluation does not constitute </a:t>
            </a:r>
            <a:r>
              <a:rPr lang="en-US" sz="3000" dirty="0" smtClean="0"/>
              <a:t>CONSENT FOR SERVICES</a:t>
            </a:r>
            <a:r>
              <a:rPr lang="en-US" dirty="0" smtClean="0"/>
              <a:t>. </a:t>
            </a:r>
            <a:r>
              <a:rPr lang="en-US" sz="2400" i="1" dirty="0" smtClean="0"/>
              <a:t>34 </a:t>
            </a:r>
            <a:r>
              <a:rPr lang="en-US" sz="2400" i="1" dirty="0"/>
              <a:t>CFR §300.300(a)(1)(ii</a:t>
            </a:r>
            <a:r>
              <a:rPr lang="en-US" sz="2400" i="1" dirty="0" smtClean="0"/>
              <a:t>)</a:t>
            </a:r>
            <a:endParaRPr lang="en-US" sz="2400" i="1" dirty="0"/>
          </a:p>
          <a:p>
            <a:pPr>
              <a:lnSpc>
                <a:spcPts val="3200"/>
              </a:lnSpc>
              <a:spcBef>
                <a:spcPts val="600"/>
              </a:spcBef>
              <a:spcAft>
                <a:spcPts val="1200"/>
              </a:spcAft>
            </a:pPr>
            <a:r>
              <a:rPr lang="en-US" sz="3000" dirty="0" smtClean="0"/>
              <a:t>A separate consent for a psychological evaluation is not needed.  </a:t>
            </a:r>
            <a:r>
              <a:rPr lang="en-US" sz="2400" i="1" dirty="0" smtClean="0"/>
              <a:t>34 CFR </a:t>
            </a:r>
            <a:r>
              <a:rPr lang="en-US" sz="2400" i="1" dirty="0"/>
              <a:t>§ </a:t>
            </a:r>
            <a:r>
              <a:rPr lang="en-US" sz="2400" i="1" dirty="0" smtClean="0"/>
              <a:t>300.304(c</a:t>
            </a:r>
            <a:r>
              <a:rPr lang="en-US" sz="2400" i="1" dirty="0"/>
              <a:t>)(4</a:t>
            </a:r>
            <a:r>
              <a:rPr lang="en-US" sz="2400" i="1" dirty="0" smtClean="0"/>
              <a:t>) &amp; (6) </a:t>
            </a:r>
            <a:endParaRPr lang="en-US" sz="2400" i="1"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20</a:t>
            </a:fld>
            <a:endParaRPr lang="en-US"/>
          </a:p>
        </p:txBody>
      </p:sp>
    </p:spTree>
    <p:extLst>
      <p:ext uri="{BB962C8B-B14F-4D97-AF65-F5344CB8AC3E}">
        <p14:creationId xmlns:p14="http://schemas.microsoft.com/office/powerpoint/2010/main" val="2159520321"/>
      </p:ext>
    </p:extLst>
  </p:cSld>
  <p:clrMapOvr>
    <a:masterClrMapping/>
  </p:clrMapOvr>
  <p:transition spd="slow">
    <p:spli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Reevaluation:  Parent Fails to Respond</a:t>
            </a:r>
            <a:endParaRPr lang="en-US" sz="4000" dirty="0"/>
          </a:p>
        </p:txBody>
      </p:sp>
      <p:sp>
        <p:nvSpPr>
          <p:cNvPr id="3" name="Content Placeholder 2"/>
          <p:cNvSpPr>
            <a:spLocks noGrp="1"/>
          </p:cNvSpPr>
          <p:nvPr>
            <p:ph idx="1"/>
          </p:nvPr>
        </p:nvSpPr>
        <p:spPr/>
        <p:txBody>
          <a:bodyPr/>
          <a:lstStyle/>
          <a:p>
            <a:pPr marL="0" indent="0">
              <a:lnSpc>
                <a:spcPts val="3200"/>
              </a:lnSpc>
              <a:spcBef>
                <a:spcPts val="600"/>
              </a:spcBef>
              <a:spcAft>
                <a:spcPts val="600"/>
              </a:spcAft>
              <a:buNone/>
            </a:pPr>
            <a:r>
              <a:rPr lang="en-US" sz="3600" i="1" dirty="0" smtClean="0"/>
              <a:t>No consent is required if the LEA </a:t>
            </a:r>
            <a:r>
              <a:rPr lang="en-US" sz="3600" i="1" dirty="0"/>
              <a:t>can </a:t>
            </a:r>
            <a:r>
              <a:rPr lang="en-US" sz="3600" i="1" dirty="0" smtClean="0"/>
              <a:t>demonstrate</a:t>
            </a:r>
            <a:endParaRPr lang="en-US" sz="3600" i="1" dirty="0"/>
          </a:p>
          <a:p>
            <a:pPr marL="971550" lvl="1" indent="-457200">
              <a:lnSpc>
                <a:spcPts val="3000"/>
              </a:lnSpc>
              <a:spcBef>
                <a:spcPts val="600"/>
              </a:spcBef>
              <a:spcAft>
                <a:spcPts val="600"/>
              </a:spcAft>
              <a:buFont typeface="+mj-lt"/>
              <a:buAutoNum type="arabicPeriod"/>
            </a:pPr>
            <a:r>
              <a:rPr lang="en-US" dirty="0" smtClean="0"/>
              <a:t>Reasonable efforts were made to obtain parental consent; </a:t>
            </a:r>
            <a:r>
              <a:rPr lang="en-US" b="1" i="1" dirty="0" smtClean="0"/>
              <a:t>and </a:t>
            </a:r>
            <a:r>
              <a:rPr lang="en-US" dirty="0" smtClean="0"/>
              <a:t>(despite these efforts)</a:t>
            </a:r>
          </a:p>
          <a:p>
            <a:pPr marL="971550" lvl="1" indent="-457200">
              <a:lnSpc>
                <a:spcPts val="3000"/>
              </a:lnSpc>
              <a:spcBef>
                <a:spcPts val="600"/>
              </a:spcBef>
              <a:spcAft>
                <a:spcPts val="1200"/>
              </a:spcAft>
              <a:buFont typeface="+mj-lt"/>
              <a:buAutoNum type="arabicPeriod"/>
            </a:pPr>
            <a:r>
              <a:rPr lang="en-US" dirty="0" smtClean="0"/>
              <a:t>The parent failed to respond</a:t>
            </a:r>
            <a:endParaRPr lang="en-US" i="1" dirty="0" smtClean="0"/>
          </a:p>
          <a:p>
            <a:pPr marL="114300" indent="0">
              <a:lnSpc>
                <a:spcPts val="3000"/>
              </a:lnSpc>
              <a:spcBef>
                <a:spcPts val="600"/>
              </a:spcBef>
              <a:spcAft>
                <a:spcPts val="600"/>
              </a:spcAft>
              <a:buNone/>
            </a:pPr>
            <a:r>
              <a:rPr lang="en-US" sz="2800" i="1" dirty="0" smtClean="0"/>
              <a:t>[</a:t>
            </a:r>
            <a:r>
              <a:rPr lang="en-US" sz="2800" i="1" dirty="0"/>
              <a:t>34 CFR §300.300(c)(2)]</a:t>
            </a:r>
          </a:p>
          <a:p>
            <a:pPr marL="971550" lvl="1" indent="-457200">
              <a:lnSpc>
                <a:spcPts val="3000"/>
              </a:lnSpc>
              <a:spcBef>
                <a:spcPts val="600"/>
              </a:spcBef>
              <a:spcAft>
                <a:spcPts val="600"/>
              </a:spcAft>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E663078A-AA70-491B-9308-2C99359F11E3}" type="slidenum">
              <a:rPr lang="en-US" smtClean="0"/>
              <a:pPr/>
              <a:t>21</a:t>
            </a:fld>
            <a:endParaRPr lang="en-US"/>
          </a:p>
        </p:txBody>
      </p:sp>
    </p:spTree>
    <p:extLst>
      <p:ext uri="{BB962C8B-B14F-4D97-AF65-F5344CB8AC3E}">
        <p14:creationId xmlns:p14="http://schemas.microsoft.com/office/powerpoint/2010/main" val="3528800802"/>
      </p:ext>
    </p:extLst>
  </p:cSld>
  <p:clrMapOvr>
    <a:masterClrMapping/>
  </p:clrMapOvr>
  <p:transition spd="slow">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983163"/>
          </a:xfrm>
        </p:spPr>
        <p:txBody>
          <a:bodyPr>
            <a:normAutofit fontScale="92500"/>
          </a:bodyPr>
          <a:lstStyle/>
          <a:p>
            <a:pPr marL="0" indent="0">
              <a:lnSpc>
                <a:spcPts val="3000"/>
              </a:lnSpc>
              <a:spcBef>
                <a:spcPts val="600"/>
              </a:spcBef>
              <a:spcAft>
                <a:spcPts val="1200"/>
              </a:spcAft>
              <a:buNone/>
            </a:pPr>
            <a:r>
              <a:rPr lang="en-US" sz="3900" i="1" dirty="0" smtClean="0"/>
              <a:t>Parent fails to respond or refuses consent:</a:t>
            </a:r>
          </a:p>
          <a:p>
            <a:pPr marL="338138" indent="-338138">
              <a:lnSpc>
                <a:spcPts val="3000"/>
              </a:lnSpc>
              <a:spcBef>
                <a:spcPts val="600"/>
              </a:spcBef>
              <a:spcAft>
                <a:spcPts val="1200"/>
              </a:spcAft>
            </a:pPr>
            <a:r>
              <a:rPr lang="en-US" sz="3000" dirty="0" smtClean="0"/>
              <a:t>The </a:t>
            </a:r>
            <a:r>
              <a:rPr lang="en-US" sz="3000" dirty="0"/>
              <a:t>LEA </a:t>
            </a:r>
            <a:r>
              <a:rPr lang="en-US" sz="3000" dirty="0" smtClean="0"/>
              <a:t>may </a:t>
            </a:r>
            <a:r>
              <a:rPr lang="en-US" sz="3000" u="sng" dirty="0" smtClean="0"/>
              <a:t>not</a:t>
            </a:r>
            <a:r>
              <a:rPr lang="en-US" sz="3000" dirty="0" smtClean="0"/>
              <a:t> pursue </a:t>
            </a:r>
            <a:r>
              <a:rPr lang="en-US" sz="3000" dirty="0"/>
              <a:t>the reevaluation by using the procedural safeguards (including the mediation or due process procedures) in order to obtain agreement or a ruling that the evaluation may be conducted; </a:t>
            </a:r>
            <a:r>
              <a:rPr lang="en-US" sz="3000" dirty="0" smtClean="0"/>
              <a:t>and  </a:t>
            </a:r>
            <a:r>
              <a:rPr lang="en-US" sz="2600" dirty="0" smtClean="0"/>
              <a:t>[34 </a:t>
            </a:r>
            <a:r>
              <a:rPr lang="en-US" sz="2600" dirty="0"/>
              <a:t>CFR §</a:t>
            </a:r>
            <a:r>
              <a:rPr lang="en-US" sz="2600" dirty="0" smtClean="0"/>
              <a:t>300.300(d)(4)(</a:t>
            </a:r>
            <a:r>
              <a:rPr lang="en-US" sz="2600" dirty="0" err="1" smtClean="0"/>
              <a:t>i</a:t>
            </a:r>
            <a:r>
              <a:rPr lang="en-US" sz="2600" dirty="0" smtClean="0"/>
              <a:t>)]</a:t>
            </a:r>
            <a:endParaRPr lang="en-US" sz="2600" u="sng" dirty="0"/>
          </a:p>
          <a:p>
            <a:pPr marL="338138" indent="-338138">
              <a:lnSpc>
                <a:spcPts val="3000"/>
              </a:lnSpc>
              <a:spcBef>
                <a:spcPts val="600"/>
              </a:spcBef>
              <a:spcAft>
                <a:spcPts val="1200"/>
              </a:spcAft>
            </a:pPr>
            <a:r>
              <a:rPr lang="en-US" sz="3000" dirty="0" smtClean="0"/>
              <a:t>The LEA is</a:t>
            </a:r>
            <a:r>
              <a:rPr lang="en-US" sz="3000" dirty="0"/>
              <a:t> not </a:t>
            </a:r>
            <a:r>
              <a:rPr lang="en-US" sz="3000" dirty="0" smtClean="0"/>
              <a:t>required to consider the child as eligible for services under the proportionate share funding for parentally-placed private school child and private schools frameworks</a:t>
            </a:r>
            <a:r>
              <a:rPr lang="en-US" sz="3000" dirty="0"/>
              <a:t>. </a:t>
            </a:r>
            <a:r>
              <a:rPr lang="en-US" sz="2600" dirty="0"/>
              <a:t>[34 CFR §300.300(d)(4)(</a:t>
            </a:r>
            <a:r>
              <a:rPr lang="en-US" sz="2600" dirty="0" smtClean="0"/>
              <a:t>ii)]</a:t>
            </a:r>
            <a:endParaRPr lang="en-US" sz="2600" u="sng" dirty="0"/>
          </a:p>
          <a:p>
            <a:endParaRPr lang="en-US" sz="3300" dirty="0"/>
          </a:p>
          <a:p>
            <a:pPr marL="857250" lvl="1" indent="-457200">
              <a:lnSpc>
                <a:spcPts val="3000"/>
              </a:lnSpc>
              <a:spcBef>
                <a:spcPts val="600"/>
              </a:spcBef>
              <a:spcAft>
                <a:spcPts val="600"/>
              </a:spcAft>
            </a:pPr>
            <a:endParaRPr lang="en-US" u="sng" dirty="0"/>
          </a:p>
          <a:p>
            <a:pPr>
              <a:lnSpc>
                <a:spcPts val="3000"/>
              </a:lnSpc>
              <a:spcBef>
                <a:spcPts val="600"/>
              </a:spcBef>
              <a:spcAft>
                <a:spcPts val="600"/>
              </a:spcAft>
            </a:pPr>
            <a:endParaRPr lang="en-US" dirty="0"/>
          </a:p>
        </p:txBody>
      </p:sp>
      <p:sp>
        <p:nvSpPr>
          <p:cNvPr id="5" name="Title 1"/>
          <p:cNvSpPr>
            <a:spLocks noGrp="1"/>
          </p:cNvSpPr>
          <p:nvPr>
            <p:ph type="title"/>
          </p:nvPr>
        </p:nvSpPr>
        <p:spPr>
          <a:xfrm>
            <a:off x="457200" y="228600"/>
            <a:ext cx="8229600" cy="1126958"/>
          </a:xfrm>
        </p:spPr>
        <p:txBody>
          <a:bodyPr>
            <a:normAutofit fontScale="90000"/>
          </a:bodyPr>
          <a:lstStyle/>
          <a:p>
            <a:r>
              <a:rPr lang="en-US" dirty="0" smtClean="0"/>
              <a:t>Reevaluation:</a:t>
            </a:r>
            <a:r>
              <a:rPr lang="en-US" sz="4000" dirty="0" smtClean="0"/>
              <a:t/>
            </a:r>
            <a:br>
              <a:rPr lang="en-US" sz="4000" dirty="0" smtClean="0"/>
            </a:br>
            <a:r>
              <a:rPr lang="en-US" sz="3600" dirty="0"/>
              <a:t>S</a:t>
            </a:r>
            <a:r>
              <a:rPr lang="en-US" sz="3600" dirty="0" smtClean="0"/>
              <a:t>tudents </a:t>
            </a:r>
            <a:r>
              <a:rPr lang="en-US" sz="3600" dirty="0"/>
              <a:t>in </a:t>
            </a:r>
            <a:r>
              <a:rPr lang="en-US" sz="3600" u="sng" dirty="0" smtClean="0"/>
              <a:t>Private School </a:t>
            </a:r>
            <a:r>
              <a:rPr lang="en-US" sz="3600" u="sng" dirty="0"/>
              <a:t>or </a:t>
            </a:r>
            <a:r>
              <a:rPr lang="en-US" sz="3600" u="sng" dirty="0" smtClean="0"/>
              <a:t>Home Schooled</a:t>
            </a:r>
            <a:endParaRPr lang="en-US" sz="4000" dirty="0"/>
          </a:p>
        </p:txBody>
      </p:sp>
      <p:sp>
        <p:nvSpPr>
          <p:cNvPr id="2" name="Slide Number Placeholder 1"/>
          <p:cNvSpPr>
            <a:spLocks noGrp="1"/>
          </p:cNvSpPr>
          <p:nvPr>
            <p:ph type="sldNum" sz="quarter" idx="12"/>
          </p:nvPr>
        </p:nvSpPr>
        <p:spPr/>
        <p:txBody>
          <a:bodyPr/>
          <a:lstStyle/>
          <a:p>
            <a:fld id="{E663078A-AA70-491B-9308-2C99359F11E3}" type="slidenum">
              <a:rPr lang="en-US" smtClean="0"/>
              <a:pPr/>
              <a:t>22</a:t>
            </a:fld>
            <a:endParaRPr lang="en-US"/>
          </a:p>
        </p:txBody>
      </p:sp>
    </p:spTree>
    <p:extLst>
      <p:ext uri="{BB962C8B-B14F-4D97-AF65-F5344CB8AC3E}">
        <p14:creationId xmlns:p14="http://schemas.microsoft.com/office/powerpoint/2010/main" val="1021366609"/>
      </p:ext>
    </p:extLst>
  </p:cSld>
  <p:clrMapOvr>
    <a:masterClrMapping/>
  </p:clrMapOvr>
  <p:transition spd="slow">
    <p:spli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5029200"/>
          </a:xfrm>
        </p:spPr>
        <p:txBody>
          <a:bodyPr>
            <a:normAutofit/>
          </a:bodyPr>
          <a:lstStyle/>
          <a:p>
            <a:pPr marL="0" indent="0">
              <a:lnSpc>
                <a:spcPts val="3000"/>
              </a:lnSpc>
              <a:spcBef>
                <a:spcPts val="600"/>
              </a:spcBef>
              <a:spcAft>
                <a:spcPts val="600"/>
              </a:spcAft>
              <a:buNone/>
            </a:pPr>
            <a:r>
              <a:rPr lang="en-US" sz="3600" i="1" dirty="0"/>
              <a:t>Parent Refuses Consent</a:t>
            </a:r>
            <a:endParaRPr lang="en-US" sz="3600" i="1" dirty="0" smtClean="0"/>
          </a:p>
          <a:p>
            <a:pPr marL="338138" indent="-338138">
              <a:lnSpc>
                <a:spcPts val="3000"/>
              </a:lnSpc>
              <a:spcBef>
                <a:spcPts val="600"/>
              </a:spcBef>
              <a:spcAft>
                <a:spcPts val="1200"/>
              </a:spcAft>
            </a:pPr>
            <a:r>
              <a:rPr lang="en-US" sz="2800" dirty="0" smtClean="0"/>
              <a:t>The </a:t>
            </a:r>
            <a:r>
              <a:rPr lang="en-US" sz="2800" dirty="0"/>
              <a:t>LEA may, but is not required to, pursue the reevaluation by using the procedural safeguards (including the mediation or due process procedures) in order to obtain agreement or a ruling that the evaluation may be conducted; </a:t>
            </a:r>
            <a:r>
              <a:rPr lang="en-US" sz="2800" dirty="0" smtClean="0"/>
              <a:t>and  </a:t>
            </a:r>
            <a:r>
              <a:rPr lang="en-US" sz="2400" dirty="0" smtClean="0"/>
              <a:t>[34 </a:t>
            </a:r>
            <a:r>
              <a:rPr lang="en-US" sz="2400" dirty="0"/>
              <a:t>CFR §300.300(c)(1</a:t>
            </a:r>
            <a:r>
              <a:rPr lang="en-US" sz="2400" dirty="0" smtClean="0"/>
              <a:t>)(ii)]</a:t>
            </a:r>
            <a:endParaRPr lang="en-US" sz="2400" u="sng" dirty="0" smtClean="0"/>
          </a:p>
          <a:p>
            <a:pPr marL="338138" indent="-338138">
              <a:lnSpc>
                <a:spcPts val="3000"/>
              </a:lnSpc>
              <a:spcBef>
                <a:spcPts val="600"/>
              </a:spcBef>
              <a:spcAft>
                <a:spcPts val="1200"/>
              </a:spcAft>
            </a:pPr>
            <a:r>
              <a:rPr lang="en-US" sz="2800" dirty="0"/>
              <a:t>The LEA does not violate its obligation under </a:t>
            </a:r>
            <a:r>
              <a:rPr lang="en-US" sz="2800" dirty="0" smtClean="0"/>
              <a:t>child find duty</a:t>
            </a:r>
            <a:r>
              <a:rPr lang="en-US" sz="2800" dirty="0"/>
              <a:t> and </a:t>
            </a:r>
            <a:r>
              <a:rPr lang="en-US" sz="2800" dirty="0" smtClean="0"/>
              <a:t>evaluation procedures if </a:t>
            </a:r>
            <a:r>
              <a:rPr lang="en-US" sz="2800" dirty="0"/>
              <a:t>it declines to pursue the reevaluation</a:t>
            </a:r>
            <a:r>
              <a:rPr lang="en-US" sz="2800" dirty="0" smtClean="0"/>
              <a:t>.  </a:t>
            </a:r>
            <a:r>
              <a:rPr lang="en-US" sz="2400" dirty="0" smtClean="0"/>
              <a:t>[34 CFR §300.300(c</a:t>
            </a:r>
            <a:r>
              <a:rPr lang="en-US" sz="2400" dirty="0"/>
              <a:t>)(1)(</a:t>
            </a:r>
            <a:r>
              <a:rPr lang="en-US" sz="2400" dirty="0" smtClean="0"/>
              <a:t>iii)]</a:t>
            </a:r>
            <a:endParaRPr lang="en-US" sz="2400" dirty="0"/>
          </a:p>
          <a:p>
            <a:pPr marL="857250" lvl="1" indent="-457200">
              <a:lnSpc>
                <a:spcPts val="3000"/>
              </a:lnSpc>
              <a:spcBef>
                <a:spcPts val="600"/>
              </a:spcBef>
              <a:spcAft>
                <a:spcPts val="600"/>
              </a:spcAft>
            </a:pPr>
            <a:endParaRPr lang="en-US" sz="3200" u="sng" dirty="0"/>
          </a:p>
          <a:p>
            <a:pPr>
              <a:lnSpc>
                <a:spcPts val="3000"/>
              </a:lnSpc>
              <a:spcBef>
                <a:spcPts val="600"/>
              </a:spcBef>
              <a:spcAft>
                <a:spcPts val="600"/>
              </a:spcAft>
            </a:pPr>
            <a:endParaRPr lang="en-US" dirty="0"/>
          </a:p>
        </p:txBody>
      </p:sp>
      <p:sp>
        <p:nvSpPr>
          <p:cNvPr id="5" name="Title 1"/>
          <p:cNvSpPr>
            <a:spLocks noGrp="1"/>
          </p:cNvSpPr>
          <p:nvPr>
            <p:ph type="title"/>
          </p:nvPr>
        </p:nvSpPr>
        <p:spPr>
          <a:xfrm>
            <a:off x="457200" y="274638"/>
            <a:ext cx="8229600" cy="1143000"/>
          </a:xfrm>
        </p:spPr>
        <p:txBody>
          <a:bodyPr>
            <a:normAutofit fontScale="90000"/>
          </a:bodyPr>
          <a:lstStyle/>
          <a:p>
            <a:r>
              <a:rPr lang="en-US" dirty="0" smtClean="0"/>
              <a:t>Reevaluation:</a:t>
            </a:r>
            <a:r>
              <a:rPr lang="en-US" sz="4000" dirty="0" smtClean="0"/>
              <a:t/>
            </a:r>
            <a:br>
              <a:rPr lang="en-US" sz="4000" dirty="0" smtClean="0"/>
            </a:br>
            <a:r>
              <a:rPr lang="en-US" sz="4000" dirty="0" smtClean="0"/>
              <a:t>Students </a:t>
            </a:r>
            <a:r>
              <a:rPr lang="en-US" sz="4000" u="sng" dirty="0" smtClean="0"/>
              <a:t>Enrolled in Public School</a:t>
            </a:r>
            <a:endParaRPr lang="en-US" u="sng" dirty="0"/>
          </a:p>
        </p:txBody>
      </p:sp>
      <p:sp>
        <p:nvSpPr>
          <p:cNvPr id="2" name="Slide Number Placeholder 1"/>
          <p:cNvSpPr>
            <a:spLocks noGrp="1"/>
          </p:cNvSpPr>
          <p:nvPr>
            <p:ph type="sldNum" sz="quarter" idx="12"/>
          </p:nvPr>
        </p:nvSpPr>
        <p:spPr/>
        <p:txBody>
          <a:bodyPr/>
          <a:lstStyle/>
          <a:p>
            <a:fld id="{E663078A-AA70-491B-9308-2C99359F11E3}" type="slidenum">
              <a:rPr lang="en-US" smtClean="0"/>
              <a:pPr/>
              <a:t>23</a:t>
            </a:fld>
            <a:endParaRPr lang="en-US"/>
          </a:p>
        </p:txBody>
      </p:sp>
    </p:spTree>
    <p:extLst>
      <p:ext uri="{BB962C8B-B14F-4D97-AF65-F5344CB8AC3E}">
        <p14:creationId xmlns:p14="http://schemas.microsoft.com/office/powerpoint/2010/main" val="557082260"/>
      </p:ext>
    </p:extLst>
  </p:cSld>
  <p:clrMapOvr>
    <a:masterClrMapping/>
  </p:clrMapOvr>
  <p:transition spd="slow">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2133600"/>
          </a:xfrm>
        </p:spPr>
        <p:txBody>
          <a:bodyPr anchor="t">
            <a:normAutofit fontScale="90000"/>
          </a:bodyPr>
          <a:lstStyle/>
          <a:p>
            <a:pPr algn="l">
              <a:spcAft>
                <a:spcPts val="1200"/>
              </a:spcAft>
            </a:pPr>
            <a:r>
              <a:rPr lang="en-US" sz="3600" i="1" dirty="0" smtClean="0"/>
              <a:t>Revocation of consent for initial evaluation or reevaluation is not retroactive (i.e., it does not negate actions that occurred after consent was given or before consent was revoked. </a:t>
            </a:r>
            <a:br>
              <a:rPr lang="en-US" sz="3600" i="1" dirty="0" smtClean="0"/>
            </a:br>
            <a:r>
              <a:rPr lang="en-US" sz="3600" i="1" dirty="0" smtClean="0"/>
              <a:t/>
            </a:r>
            <a:br>
              <a:rPr lang="en-US" sz="3600" i="1" dirty="0" smtClean="0"/>
            </a:br>
            <a:r>
              <a:rPr lang="en-US" sz="3600" dirty="0" smtClean="0"/>
              <a:t>34 CFR 300.9(c)(2)</a:t>
            </a:r>
            <a:endParaRPr lang="en-US" sz="3600" dirty="0"/>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Parent Revokes Consent</a:t>
            </a:r>
            <a:endParaRPr lang="en-US" dirty="0"/>
          </a:p>
        </p:txBody>
      </p:sp>
      <p:sp>
        <p:nvSpPr>
          <p:cNvPr id="3" name="Slide Number Placeholder 2"/>
          <p:cNvSpPr>
            <a:spLocks noGrp="1"/>
          </p:cNvSpPr>
          <p:nvPr>
            <p:ph type="sldNum" sz="quarter" idx="12"/>
          </p:nvPr>
        </p:nvSpPr>
        <p:spPr/>
        <p:txBody>
          <a:bodyPr/>
          <a:lstStyle/>
          <a:p>
            <a:fld id="{E663078A-AA70-491B-9308-2C99359F11E3}" type="slidenum">
              <a:rPr lang="en-US" smtClean="0"/>
              <a:pPr/>
              <a:t>24</a:t>
            </a:fld>
            <a:endParaRPr lang="en-US"/>
          </a:p>
        </p:txBody>
      </p:sp>
    </p:spTree>
    <p:extLst>
      <p:ext uri="{BB962C8B-B14F-4D97-AF65-F5344CB8AC3E}">
        <p14:creationId xmlns:p14="http://schemas.microsoft.com/office/powerpoint/2010/main" val="3847542885"/>
      </p:ext>
    </p:extLst>
  </p:cSld>
  <p:clrMapOvr>
    <a:masterClrMapping/>
  </p:clrMapOvr>
  <p:transition spd="slow">
    <p:spli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Actions Not Considered an Evaluation</a:t>
            </a:r>
            <a:br>
              <a:rPr lang="en-US" sz="3600" dirty="0" smtClean="0"/>
            </a:br>
            <a:r>
              <a:rPr lang="en-US" sz="3600" dirty="0" smtClean="0"/>
              <a:t>(thus, no </a:t>
            </a:r>
            <a:r>
              <a:rPr lang="en-US" sz="3600" dirty="0"/>
              <a:t>c</a:t>
            </a:r>
            <a:r>
              <a:rPr lang="en-US" sz="3600" dirty="0" smtClean="0"/>
              <a:t>onsent </a:t>
            </a:r>
            <a:r>
              <a:rPr lang="en-US" sz="3600" dirty="0"/>
              <a:t>r</a:t>
            </a:r>
            <a:r>
              <a:rPr lang="en-US" sz="3600" dirty="0" smtClean="0"/>
              <a:t>equired)</a:t>
            </a:r>
            <a:endParaRPr lang="en-US" sz="3600" dirty="0"/>
          </a:p>
        </p:txBody>
      </p:sp>
      <p:sp>
        <p:nvSpPr>
          <p:cNvPr id="3" name="Content Placeholder 2"/>
          <p:cNvSpPr>
            <a:spLocks noGrp="1"/>
          </p:cNvSpPr>
          <p:nvPr>
            <p:ph idx="1"/>
          </p:nvPr>
        </p:nvSpPr>
        <p:spPr>
          <a:xfrm>
            <a:off x="457200" y="1722437"/>
            <a:ext cx="8229600" cy="4525963"/>
          </a:xfrm>
        </p:spPr>
        <p:txBody>
          <a:bodyPr/>
          <a:lstStyle/>
          <a:p>
            <a:pPr>
              <a:lnSpc>
                <a:spcPts val="3400"/>
              </a:lnSpc>
              <a:spcBef>
                <a:spcPts val="600"/>
              </a:spcBef>
              <a:spcAft>
                <a:spcPts val="1200"/>
              </a:spcAft>
            </a:pPr>
            <a:r>
              <a:rPr lang="en-US" dirty="0"/>
              <a:t>Screening to determine strategies for curriculum </a:t>
            </a:r>
            <a:r>
              <a:rPr lang="en-US" dirty="0" smtClean="0"/>
              <a:t>implementation;</a:t>
            </a:r>
          </a:p>
          <a:p>
            <a:pPr>
              <a:lnSpc>
                <a:spcPts val="3400"/>
              </a:lnSpc>
              <a:spcBef>
                <a:spcPts val="600"/>
              </a:spcBef>
              <a:spcAft>
                <a:spcPts val="1200"/>
              </a:spcAft>
            </a:pPr>
            <a:r>
              <a:rPr lang="en-US" dirty="0"/>
              <a:t>Conducting </a:t>
            </a:r>
            <a:r>
              <a:rPr lang="en-US" dirty="0" smtClean="0"/>
              <a:t>a </a:t>
            </a:r>
            <a:r>
              <a:rPr lang="en-US" i="1" dirty="0" smtClean="0"/>
              <a:t>Review of Existing Evaluation Data (REED</a:t>
            </a:r>
            <a:r>
              <a:rPr lang="en-US" i="1" dirty="0"/>
              <a:t>) </a:t>
            </a:r>
            <a:r>
              <a:rPr lang="en-US" dirty="0"/>
              <a:t>as part of an initial evaluation or a reevaluation; </a:t>
            </a:r>
            <a:r>
              <a:rPr lang="en-US" dirty="0" smtClean="0"/>
              <a:t>and</a:t>
            </a:r>
          </a:p>
          <a:p>
            <a:pPr>
              <a:lnSpc>
                <a:spcPts val="3400"/>
              </a:lnSpc>
              <a:spcBef>
                <a:spcPts val="600"/>
              </a:spcBef>
              <a:spcAft>
                <a:spcPts val="1200"/>
              </a:spcAft>
            </a:pPr>
            <a:r>
              <a:rPr lang="en-US" dirty="0"/>
              <a:t>Administering a test or other evaluation that is administered to all </a:t>
            </a:r>
            <a:r>
              <a:rPr lang="en-US" dirty="0" smtClean="0"/>
              <a:t>children.</a:t>
            </a:r>
          </a:p>
          <a:p>
            <a:pPr marL="0" indent="0">
              <a:lnSpc>
                <a:spcPts val="3400"/>
              </a:lnSpc>
              <a:spcBef>
                <a:spcPts val="600"/>
              </a:spcBef>
              <a:spcAft>
                <a:spcPts val="1200"/>
              </a:spcAft>
              <a:buNone/>
            </a:pPr>
            <a:r>
              <a:rPr lang="en-US" sz="2800" dirty="0" smtClean="0"/>
              <a:t>34 CFR §300.300(d)(1)(ii)</a:t>
            </a:r>
            <a:endParaRPr lang="en-US" sz="2800" dirty="0"/>
          </a:p>
          <a:p>
            <a:pPr>
              <a:lnSpc>
                <a:spcPts val="3400"/>
              </a:lnSpc>
              <a:spcBef>
                <a:spcPts val="600"/>
              </a:spcBef>
              <a:spcAft>
                <a:spcPts val="1200"/>
              </a:spcAft>
            </a:pPr>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25</a:t>
            </a:fld>
            <a:endParaRPr lang="en-US"/>
          </a:p>
        </p:txBody>
      </p:sp>
    </p:spTree>
    <p:extLst>
      <p:ext uri="{BB962C8B-B14F-4D97-AF65-F5344CB8AC3E}">
        <p14:creationId xmlns:p14="http://schemas.microsoft.com/office/powerpoint/2010/main" val="277833425"/>
      </p:ext>
    </p:extLst>
  </p:cSld>
  <p:clrMapOvr>
    <a:masterClrMapping/>
  </p:clrMapOvr>
  <p:transition spd="slow">
    <p:spli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Autofit/>
          </a:bodyPr>
          <a:lstStyle/>
          <a:p>
            <a:r>
              <a:rPr lang="en-US" dirty="0" smtClean="0"/>
              <a:t>Informed Consent: </a:t>
            </a:r>
            <a:br>
              <a:rPr lang="en-US" dirty="0" smtClean="0"/>
            </a:br>
            <a:r>
              <a:rPr lang="en-US" dirty="0" smtClean="0"/>
              <a:t>Special Education Services</a:t>
            </a:r>
            <a:endParaRPr lang="en-US" dirty="0"/>
          </a:p>
        </p:txBody>
      </p:sp>
      <p:sp>
        <p:nvSpPr>
          <p:cNvPr id="3" name="Slide Number Placeholder 2"/>
          <p:cNvSpPr>
            <a:spLocks noGrp="1"/>
          </p:cNvSpPr>
          <p:nvPr>
            <p:ph type="sldNum" sz="quarter" idx="12"/>
          </p:nvPr>
        </p:nvSpPr>
        <p:spPr/>
        <p:txBody>
          <a:bodyPr/>
          <a:lstStyle/>
          <a:p>
            <a:fld id="{E663078A-AA70-491B-9308-2C99359F11E3}" type="slidenum">
              <a:rPr lang="en-US" smtClean="0"/>
              <a:pPr/>
              <a:t>26</a:t>
            </a:fld>
            <a:endParaRPr lang="en-US"/>
          </a:p>
        </p:txBody>
      </p:sp>
    </p:spTree>
    <p:extLst>
      <p:ext uri="{BB962C8B-B14F-4D97-AF65-F5344CB8AC3E}">
        <p14:creationId xmlns:p14="http://schemas.microsoft.com/office/powerpoint/2010/main" val="3497223185"/>
      </p:ext>
    </p:extLst>
  </p:cSld>
  <p:clrMapOvr>
    <a:masterClrMapping/>
  </p:clrMapOvr>
  <p:transition spd="slow">
    <p:spli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for Services</a:t>
            </a:r>
            <a:endParaRPr lang="en-US" dirty="0"/>
          </a:p>
        </p:txBody>
      </p:sp>
      <p:sp>
        <p:nvSpPr>
          <p:cNvPr id="3" name="Content Placeholder 2"/>
          <p:cNvSpPr>
            <a:spLocks noGrp="1"/>
          </p:cNvSpPr>
          <p:nvPr>
            <p:ph idx="1"/>
          </p:nvPr>
        </p:nvSpPr>
        <p:spPr>
          <a:xfrm>
            <a:off x="457200" y="1524000"/>
            <a:ext cx="8229600" cy="5029200"/>
          </a:xfrm>
        </p:spPr>
        <p:txBody>
          <a:bodyPr>
            <a:normAutofit/>
          </a:bodyPr>
          <a:lstStyle/>
          <a:p>
            <a:pPr marL="342900" lvl="1" indent="-342900">
              <a:lnSpc>
                <a:spcPts val="3200"/>
              </a:lnSpc>
              <a:spcBef>
                <a:spcPts val="600"/>
              </a:spcBef>
              <a:spcAft>
                <a:spcPts val="600"/>
              </a:spcAft>
              <a:buFont typeface="Arial" pitchFamily="34" charset="0"/>
              <a:buChar char="•"/>
            </a:pPr>
            <a:r>
              <a:rPr lang="en-US" sz="3000" dirty="0" smtClean="0"/>
              <a:t>The </a:t>
            </a:r>
            <a:r>
              <a:rPr lang="en-US" sz="3000" dirty="0"/>
              <a:t>LEA must make reasonable efforts to obtain informed consent for </a:t>
            </a:r>
            <a:r>
              <a:rPr lang="en-US" sz="3000" dirty="0" smtClean="0"/>
              <a:t>the initial provision of services which includes:</a:t>
            </a:r>
          </a:p>
          <a:p>
            <a:pPr marL="793750" lvl="1" indent="-457200">
              <a:buFont typeface="+mj-lt"/>
              <a:buAutoNum type="arabicParenR"/>
            </a:pPr>
            <a:r>
              <a:rPr lang="en-US" sz="2400" dirty="0"/>
              <a:t>Detailed records of telephone calls made or attempted and the results of those calls; </a:t>
            </a:r>
          </a:p>
          <a:p>
            <a:pPr marL="793750" lvl="1" indent="-457200">
              <a:buFont typeface="+mj-lt"/>
              <a:buAutoNum type="arabicParenR"/>
            </a:pPr>
            <a:r>
              <a:rPr lang="en-US" sz="2400" dirty="0"/>
              <a:t>Copies of correspondence sent to the parents and any responses received; and </a:t>
            </a:r>
          </a:p>
          <a:p>
            <a:pPr marL="793750" lvl="1" indent="-457200">
              <a:spcAft>
                <a:spcPts val="600"/>
              </a:spcAft>
              <a:buFont typeface="+mj-lt"/>
              <a:buAutoNum type="arabicParenR"/>
            </a:pPr>
            <a:r>
              <a:rPr lang="en-US" sz="2400" dirty="0"/>
              <a:t>Detailed records of visits made to the parent ’s home or place of employment and the results of those visits</a:t>
            </a:r>
            <a:r>
              <a:rPr lang="en-US" sz="2400" dirty="0" smtClean="0"/>
              <a:t>.</a:t>
            </a:r>
          </a:p>
          <a:p>
            <a:pPr marL="336550" lvl="1" indent="0">
              <a:buNone/>
            </a:pPr>
            <a:r>
              <a:rPr lang="en-US" sz="2400" dirty="0"/>
              <a:t>[34 CFR §300.322(d)] </a:t>
            </a:r>
          </a:p>
          <a:p>
            <a:pPr marL="336550" lvl="1" indent="0">
              <a:buNone/>
            </a:pPr>
            <a:endParaRPr lang="en-US" sz="2400" dirty="0"/>
          </a:p>
          <a:p>
            <a:pPr marL="336550" indent="-336550">
              <a:lnSpc>
                <a:spcPts val="3000"/>
              </a:lnSpc>
              <a:spcBef>
                <a:spcPts val="600"/>
              </a:spcBef>
              <a:spcAft>
                <a:spcPts val="1200"/>
              </a:spcAft>
            </a:pPr>
            <a:endParaRPr lang="en-US" sz="2400"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27</a:t>
            </a:fld>
            <a:endParaRPr lang="en-US"/>
          </a:p>
        </p:txBody>
      </p:sp>
    </p:spTree>
    <p:extLst>
      <p:ext uri="{BB962C8B-B14F-4D97-AF65-F5344CB8AC3E}">
        <p14:creationId xmlns:p14="http://schemas.microsoft.com/office/powerpoint/2010/main" val="155490406"/>
      </p:ext>
    </p:extLst>
  </p:cSld>
  <p:clrMapOvr>
    <a:masterClrMapping/>
  </p:clrMapOvr>
  <p:transition spd="slow">
    <p:spli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Consent for Services</a:t>
            </a:r>
            <a:endParaRPr lang="en-US" dirty="0"/>
          </a:p>
        </p:txBody>
      </p:sp>
      <p:sp>
        <p:nvSpPr>
          <p:cNvPr id="3" name="Content Placeholder 2"/>
          <p:cNvSpPr>
            <a:spLocks noGrp="1"/>
          </p:cNvSpPr>
          <p:nvPr>
            <p:ph idx="1"/>
          </p:nvPr>
        </p:nvSpPr>
        <p:spPr>
          <a:xfrm>
            <a:off x="457200" y="1417638"/>
            <a:ext cx="8229600" cy="5364162"/>
          </a:xfrm>
        </p:spPr>
        <p:txBody>
          <a:bodyPr>
            <a:normAutofit fontScale="92500"/>
          </a:bodyPr>
          <a:lstStyle/>
          <a:p>
            <a:pPr>
              <a:lnSpc>
                <a:spcPts val="2600"/>
              </a:lnSpc>
              <a:spcBef>
                <a:spcPts val="0"/>
              </a:spcBef>
              <a:spcAft>
                <a:spcPts val="1200"/>
              </a:spcAft>
            </a:pPr>
            <a:r>
              <a:rPr lang="en-US" dirty="0"/>
              <a:t>If the parent refuses to respond or refuses to consent to the initial provision of special education and related services, the LEA</a:t>
            </a:r>
            <a:r>
              <a:rPr lang="en-US" dirty="0" smtClean="0"/>
              <a:t>:</a:t>
            </a:r>
          </a:p>
          <a:p>
            <a:pPr marL="577850" lvl="1" indent="-241300">
              <a:lnSpc>
                <a:spcPts val="2300"/>
              </a:lnSpc>
              <a:spcBef>
                <a:spcPts val="0"/>
              </a:spcBef>
              <a:spcAft>
                <a:spcPts val="600"/>
              </a:spcAft>
            </a:pPr>
            <a:r>
              <a:rPr lang="en-US" sz="2600" dirty="0"/>
              <a:t>May not use the procedural safeguards (including the mediation or the due process procedures) in order to obtain agreement or a ruling that services may be provided to the child</a:t>
            </a:r>
            <a:r>
              <a:rPr lang="en-US" sz="2600" dirty="0" smtClean="0"/>
              <a:t>;</a:t>
            </a:r>
          </a:p>
          <a:p>
            <a:pPr marL="577850" lvl="1" indent="-241300">
              <a:lnSpc>
                <a:spcPts val="2300"/>
              </a:lnSpc>
              <a:spcBef>
                <a:spcPts val="0"/>
              </a:spcBef>
              <a:spcAft>
                <a:spcPts val="600"/>
              </a:spcAft>
            </a:pPr>
            <a:r>
              <a:rPr lang="en-US" sz="2600" dirty="0"/>
              <a:t>Will not be considered to be in violation of the requirement to make available a free appropriate public education (FAPE) to the child because of the failure to provide the child with the special education and related services for which the LEA requests consent; and </a:t>
            </a:r>
            <a:endParaRPr lang="en-US" sz="2600" dirty="0" smtClean="0"/>
          </a:p>
          <a:p>
            <a:pPr marL="577850" lvl="1" indent="-241300">
              <a:lnSpc>
                <a:spcPts val="2300"/>
              </a:lnSpc>
              <a:spcBef>
                <a:spcPts val="0"/>
              </a:spcBef>
              <a:spcAft>
                <a:spcPts val="600"/>
              </a:spcAft>
            </a:pPr>
            <a:r>
              <a:rPr lang="en-US" sz="2600" dirty="0"/>
              <a:t>Is not required to convene an admission, review and dismissal (ARD) </a:t>
            </a:r>
            <a:r>
              <a:rPr lang="en-US" sz="2600" dirty="0" smtClean="0"/>
              <a:t>committee meeting or </a:t>
            </a:r>
            <a:r>
              <a:rPr lang="en-US" sz="2600" dirty="0"/>
              <a:t>develop an individualized education program (IEP) for the child, as defined in the </a:t>
            </a:r>
            <a:r>
              <a:rPr lang="en-US" sz="2600" dirty="0" smtClean="0"/>
              <a:t>rule of construction framework.</a:t>
            </a:r>
          </a:p>
          <a:p>
            <a:pPr lvl="1">
              <a:lnSpc>
                <a:spcPts val="2300"/>
              </a:lnSpc>
              <a:spcBef>
                <a:spcPts val="0"/>
              </a:spcBef>
              <a:spcAft>
                <a:spcPts val="600"/>
              </a:spcAft>
            </a:pPr>
            <a:endParaRPr lang="en-US" sz="2600" dirty="0"/>
          </a:p>
          <a:p>
            <a:pPr lvl="1">
              <a:lnSpc>
                <a:spcPts val="2300"/>
              </a:lnSpc>
              <a:spcAft>
                <a:spcPts val="600"/>
              </a:spcAft>
            </a:pPr>
            <a:endParaRPr lang="en-US" dirty="0"/>
          </a:p>
          <a:p>
            <a:pPr lvl="1">
              <a:lnSpc>
                <a:spcPts val="2300"/>
              </a:lnSpc>
              <a:spcAft>
                <a:spcPts val="600"/>
              </a:spcAft>
            </a:pPr>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28</a:t>
            </a:fld>
            <a:endParaRPr lang="en-US"/>
          </a:p>
        </p:txBody>
      </p:sp>
    </p:spTree>
    <p:extLst>
      <p:ext uri="{BB962C8B-B14F-4D97-AF65-F5344CB8AC3E}">
        <p14:creationId xmlns:p14="http://schemas.microsoft.com/office/powerpoint/2010/main" val="2701853848"/>
      </p:ext>
    </p:extLst>
  </p:cSld>
  <p:clrMapOvr>
    <a:masterClrMapping/>
  </p:clrMapOvr>
  <p:transition spd="slow">
    <p:spli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for Services</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When consent for services is revoked after the initial provision of services [34 CFR §300.300(b)(4)]</a:t>
            </a:r>
          </a:p>
          <a:p>
            <a:pPr lvl="1"/>
            <a:r>
              <a:rPr lang="en-US" dirty="0" smtClean="0"/>
              <a:t>The revocation must be in writing</a:t>
            </a:r>
          </a:p>
          <a:p>
            <a:pPr lvl="1"/>
            <a:r>
              <a:rPr lang="en-US" dirty="0" smtClean="0"/>
              <a:t>The LEA </a:t>
            </a:r>
          </a:p>
          <a:p>
            <a:pPr lvl="2"/>
            <a:r>
              <a:rPr lang="en-US" dirty="0" smtClean="0"/>
              <a:t>May not continue to provide special education and related services to the child</a:t>
            </a:r>
          </a:p>
          <a:p>
            <a:pPr lvl="2"/>
            <a:r>
              <a:rPr lang="en-US" dirty="0" smtClean="0"/>
              <a:t>Must provide prior written notice before ceasing to provide special education and related service</a:t>
            </a:r>
          </a:p>
          <a:p>
            <a:pPr marL="914400" lvl="2" indent="0">
              <a:buNone/>
            </a:pPr>
            <a:endParaRPr lang="en-US" dirty="0"/>
          </a:p>
          <a:p>
            <a:pPr marL="914400" lvl="2" indent="0">
              <a:buNone/>
            </a:pPr>
            <a:r>
              <a:rPr lang="en-US" dirty="0" smtClean="0"/>
              <a:t>			</a:t>
            </a:r>
            <a:r>
              <a:rPr lang="en-US" dirty="0"/>
              <a:t>	</a:t>
            </a:r>
            <a:r>
              <a:rPr lang="en-US" dirty="0" smtClean="0"/>
              <a:t> (</a:t>
            </a:r>
            <a:r>
              <a:rPr lang="en-US" i="1" dirty="0" smtClean="0"/>
              <a:t>continued on next slide…)</a:t>
            </a:r>
            <a:endParaRPr lang="en-US" i="1"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29</a:t>
            </a:fld>
            <a:endParaRPr lang="en-US"/>
          </a:p>
        </p:txBody>
      </p:sp>
    </p:spTree>
    <p:extLst>
      <p:ext uri="{BB962C8B-B14F-4D97-AF65-F5344CB8AC3E}">
        <p14:creationId xmlns:p14="http://schemas.microsoft.com/office/powerpoint/2010/main" val="2577249654"/>
      </p:ext>
    </p:extLst>
  </p:cSld>
  <p:clrMapOvr>
    <a:masterClrMapping/>
  </p:clrMapOvr>
  <p:transition spd="slow">
    <p:spli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Make-Up of the Board</a:t>
            </a:r>
            <a:endParaRPr lang="en-US" dirty="0"/>
          </a:p>
        </p:txBody>
      </p:sp>
      <p:sp>
        <p:nvSpPr>
          <p:cNvPr id="3" name="Content Placeholder 2"/>
          <p:cNvSpPr>
            <a:spLocks noGrp="1"/>
          </p:cNvSpPr>
          <p:nvPr>
            <p:ph idx="1"/>
          </p:nvPr>
        </p:nvSpPr>
        <p:spPr>
          <a:xfrm>
            <a:off x="342900" y="1600200"/>
            <a:ext cx="8458200" cy="4914900"/>
          </a:xfrm>
        </p:spPr>
        <p:txBody>
          <a:bodyPr>
            <a:normAutofit fontScale="70000" lnSpcReduction="20000"/>
          </a:bodyPr>
          <a:lstStyle/>
          <a:p>
            <a:pPr marL="0" indent="0">
              <a:buNone/>
            </a:pPr>
            <a:r>
              <a:rPr lang="en-US" dirty="0" smtClean="0"/>
              <a:t>Section 501.051 of the Psychologists’ Licensing Act reads in part: </a:t>
            </a:r>
          </a:p>
          <a:p>
            <a:pPr marL="0" indent="0">
              <a:buNone/>
            </a:pPr>
            <a:r>
              <a:rPr lang="en-US" dirty="0" smtClean="0"/>
              <a:t>(</a:t>
            </a:r>
            <a:r>
              <a:rPr lang="en-US" dirty="0"/>
              <a:t>a) The Texas State Board of </a:t>
            </a:r>
            <a:r>
              <a:rPr lang="en-US" dirty="0" smtClean="0"/>
              <a:t>Examiners </a:t>
            </a:r>
            <a:r>
              <a:rPr lang="en-US" dirty="0"/>
              <a:t>of Psychologists consists of nine members appointed by the governor with the advice and consent of the senate as follows:</a:t>
            </a:r>
          </a:p>
          <a:p>
            <a:pPr marL="0" indent="0">
              <a:buNone/>
            </a:pPr>
            <a:r>
              <a:rPr lang="en-US" dirty="0"/>
              <a:t>(1) four psychologist members who have engaged in independent practice, teaching, or research in psychology for at least five years;</a:t>
            </a:r>
          </a:p>
          <a:p>
            <a:pPr marL="0" indent="0">
              <a:buNone/>
            </a:pPr>
            <a:r>
              <a:rPr lang="en-US" dirty="0"/>
              <a:t>(2) two psychological associate members who have been licensed as psychological associates under this chapter for at least five years; and</a:t>
            </a:r>
          </a:p>
          <a:p>
            <a:pPr marL="0" indent="0">
              <a:buNone/>
            </a:pPr>
            <a:r>
              <a:rPr lang="en-US" dirty="0"/>
              <a:t>(3) three members who represent the public.</a:t>
            </a:r>
          </a:p>
          <a:p>
            <a:pPr marL="0" indent="0">
              <a:buNone/>
            </a:pPr>
            <a:r>
              <a:rPr lang="en-US" b="1" u="sng" dirty="0">
                <a:solidFill>
                  <a:srgbClr val="FFFF00"/>
                </a:solidFill>
              </a:rPr>
              <a:t>(a-1) One of the members appointed under Subsection (a)(1) or (a)(2) must practice as a licensed specialist in school psychology under Section 501.260</a:t>
            </a:r>
            <a:r>
              <a:rPr lang="en-US" dirty="0">
                <a:solidFill>
                  <a:srgbClr val="FFFF00"/>
                </a:solidFill>
              </a:rPr>
              <a:t>.</a:t>
            </a:r>
          </a:p>
          <a:p>
            <a:pPr marL="0" indent="0">
              <a:buNone/>
            </a:pPr>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3</a:t>
            </a:fld>
            <a:endParaRPr lang="en-US"/>
          </a:p>
        </p:txBody>
      </p:sp>
    </p:spTree>
    <p:extLst>
      <p:ext uri="{BB962C8B-B14F-4D97-AF65-F5344CB8AC3E}">
        <p14:creationId xmlns:p14="http://schemas.microsoft.com/office/powerpoint/2010/main" val="427234049"/>
      </p:ext>
    </p:extLst>
  </p:cSld>
  <p:clrMapOvr>
    <a:masterClrMapping/>
  </p:clrMapOvr>
  <p:transition spd="slow">
    <p:split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 for Services</a:t>
            </a:r>
            <a:endParaRPr lang="en-US" dirty="0"/>
          </a:p>
        </p:txBody>
      </p:sp>
      <p:sp>
        <p:nvSpPr>
          <p:cNvPr id="3" name="Content Placeholder 2"/>
          <p:cNvSpPr>
            <a:spLocks noGrp="1"/>
          </p:cNvSpPr>
          <p:nvPr>
            <p:ph idx="1"/>
          </p:nvPr>
        </p:nvSpPr>
        <p:spPr>
          <a:xfrm>
            <a:off x="457200" y="1417638"/>
            <a:ext cx="8229600" cy="5211762"/>
          </a:xfrm>
        </p:spPr>
        <p:txBody>
          <a:bodyPr>
            <a:normAutofit fontScale="85000" lnSpcReduction="10000"/>
          </a:bodyPr>
          <a:lstStyle/>
          <a:p>
            <a:pPr marL="850900" indent="-225425">
              <a:lnSpc>
                <a:spcPts val="2800"/>
              </a:lnSpc>
              <a:spcBef>
                <a:spcPts val="600"/>
              </a:spcBef>
              <a:spcAft>
                <a:spcPts val="600"/>
              </a:spcAft>
              <a:buFont typeface="Agency FB" panose="020B0503020202020204" pitchFamily="34" charset="0"/>
              <a:buChar char="–"/>
            </a:pPr>
            <a:r>
              <a:rPr lang="en-US" dirty="0" smtClean="0"/>
              <a:t>The LEA (continued)</a:t>
            </a:r>
          </a:p>
          <a:p>
            <a:pPr lvl="2">
              <a:lnSpc>
                <a:spcPts val="2600"/>
              </a:lnSpc>
              <a:spcBef>
                <a:spcPts val="600"/>
              </a:spcBef>
              <a:spcAft>
                <a:spcPts val="1200"/>
              </a:spcAft>
            </a:pPr>
            <a:r>
              <a:rPr lang="en-US" sz="2800" dirty="0" smtClean="0"/>
              <a:t>May </a:t>
            </a:r>
            <a:r>
              <a:rPr lang="en-US" sz="2800" dirty="0"/>
              <a:t>not use the procedural safeguards (including the mediation procedures or the due process procedures) in order to obtain agreement or a ruling that the services may be provided to the </a:t>
            </a:r>
            <a:r>
              <a:rPr lang="en-US" sz="2800" dirty="0" smtClean="0"/>
              <a:t>child</a:t>
            </a:r>
          </a:p>
          <a:p>
            <a:pPr lvl="2">
              <a:lnSpc>
                <a:spcPts val="2600"/>
              </a:lnSpc>
              <a:spcBef>
                <a:spcPts val="600"/>
              </a:spcBef>
              <a:spcAft>
                <a:spcPts val="1200"/>
              </a:spcAft>
            </a:pPr>
            <a:r>
              <a:rPr lang="en-US" sz="2800" dirty="0"/>
              <a:t>Will not be considered to be in violation of the requirement to make a FAPE available to the child because of the failure to provide the child with further special education and related services; and  </a:t>
            </a:r>
            <a:endParaRPr lang="en-US" sz="2800" dirty="0" smtClean="0"/>
          </a:p>
          <a:p>
            <a:pPr lvl="2">
              <a:lnSpc>
                <a:spcPts val="2600"/>
              </a:lnSpc>
              <a:spcBef>
                <a:spcPts val="600"/>
              </a:spcBef>
              <a:spcAft>
                <a:spcPts val="1200"/>
              </a:spcAft>
            </a:pPr>
            <a:r>
              <a:rPr lang="en-US" sz="2800" dirty="0"/>
              <a:t>Is not required to convene an ARD </a:t>
            </a:r>
            <a:r>
              <a:rPr lang="en-US" sz="2800" dirty="0" smtClean="0"/>
              <a:t>committee meeting </a:t>
            </a:r>
            <a:r>
              <a:rPr lang="en-US" sz="2800" dirty="0"/>
              <a:t>or develop an IEP for further provision of special education and related services for the child, as defined in </a:t>
            </a:r>
            <a:r>
              <a:rPr lang="en-US" sz="2800" dirty="0" smtClean="0"/>
              <a:t>rule of construction.</a:t>
            </a:r>
            <a:r>
              <a:rPr lang="en-US" sz="2800" dirty="0"/>
              <a:t>   </a:t>
            </a:r>
          </a:p>
          <a:p>
            <a:pPr lvl="2">
              <a:lnSpc>
                <a:spcPts val="2800"/>
              </a:lnSpc>
              <a:spcBef>
                <a:spcPts val="600"/>
              </a:spcBef>
              <a:spcAft>
                <a:spcPts val="600"/>
              </a:spcAft>
            </a:pPr>
            <a:endParaRPr lang="en-US" dirty="0" smtClean="0"/>
          </a:p>
        </p:txBody>
      </p:sp>
      <p:sp>
        <p:nvSpPr>
          <p:cNvPr id="4" name="Slide Number Placeholder 3"/>
          <p:cNvSpPr>
            <a:spLocks noGrp="1"/>
          </p:cNvSpPr>
          <p:nvPr>
            <p:ph type="sldNum" sz="quarter" idx="12"/>
          </p:nvPr>
        </p:nvSpPr>
        <p:spPr/>
        <p:txBody>
          <a:bodyPr/>
          <a:lstStyle/>
          <a:p>
            <a:fld id="{E663078A-AA70-491B-9308-2C99359F11E3}" type="slidenum">
              <a:rPr lang="en-US" smtClean="0"/>
              <a:pPr/>
              <a:t>30</a:t>
            </a:fld>
            <a:endParaRPr lang="en-US"/>
          </a:p>
        </p:txBody>
      </p:sp>
    </p:spTree>
    <p:extLst>
      <p:ext uri="{BB962C8B-B14F-4D97-AF65-F5344CB8AC3E}">
        <p14:creationId xmlns:p14="http://schemas.microsoft.com/office/powerpoint/2010/main" val="2253187470"/>
      </p:ext>
    </p:extLst>
  </p:cSld>
  <p:clrMapOvr>
    <a:masterClrMapping/>
  </p:clrMapOvr>
  <p:transition spd="slow">
    <p:spli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Autofit/>
          </a:bodyPr>
          <a:lstStyle/>
          <a:p>
            <a:r>
              <a:rPr lang="en-US" dirty="0" smtClean="0"/>
              <a:t>Informed Consent:</a:t>
            </a:r>
            <a:br>
              <a:rPr lang="en-US" dirty="0" smtClean="0"/>
            </a:br>
            <a:r>
              <a:rPr lang="en-US" dirty="0" smtClean="0"/>
              <a:t>General Education</a:t>
            </a:r>
            <a:endParaRPr lang="en-US" dirty="0"/>
          </a:p>
        </p:txBody>
      </p:sp>
      <p:sp>
        <p:nvSpPr>
          <p:cNvPr id="3" name="TextBox 2"/>
          <p:cNvSpPr txBox="1"/>
          <p:nvPr/>
        </p:nvSpPr>
        <p:spPr>
          <a:xfrm>
            <a:off x="457200" y="4419600"/>
            <a:ext cx="8229600" cy="1631216"/>
          </a:xfrm>
          <a:prstGeom prst="rect">
            <a:avLst/>
          </a:prstGeom>
          <a:noFill/>
        </p:spPr>
        <p:txBody>
          <a:bodyPr wrap="square" rtlCol="0">
            <a:spAutoFit/>
          </a:bodyPr>
          <a:lstStyle/>
          <a:p>
            <a:r>
              <a:rPr lang="en-US" sz="2000" dirty="0" smtClean="0"/>
              <a:t>See Handouts:  </a:t>
            </a:r>
          </a:p>
          <a:p>
            <a:pPr marL="342900" indent="-342900">
              <a:buFont typeface="+mj-lt"/>
              <a:buAutoNum type="arabicPeriod"/>
            </a:pPr>
            <a:r>
              <a:rPr lang="en-US" sz="2000" dirty="0" smtClean="0"/>
              <a:t>Informed </a:t>
            </a:r>
            <a:r>
              <a:rPr lang="en-US" sz="2000" dirty="0"/>
              <a:t>Consent in the Public Schools: Analysis of Impact of Federal Education Law on Board Rules Governing Informed </a:t>
            </a:r>
            <a:r>
              <a:rPr lang="en-US" sz="2000" dirty="0" smtClean="0"/>
              <a:t>Consent</a:t>
            </a:r>
          </a:p>
          <a:p>
            <a:pPr marL="342900" indent="-342900">
              <a:buFont typeface="+mj-lt"/>
              <a:buAutoNum type="arabicPeriod"/>
            </a:pPr>
            <a:r>
              <a:rPr lang="en-US" sz="2000" dirty="0" smtClean="0"/>
              <a:t>Informed Consent in the Public Schools</a:t>
            </a:r>
            <a:endParaRPr lang="en-US" sz="2000" dirty="0"/>
          </a:p>
          <a:p>
            <a:endParaRPr lang="en-US" sz="2000"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31</a:t>
            </a:fld>
            <a:endParaRPr lang="en-US"/>
          </a:p>
        </p:txBody>
      </p:sp>
    </p:spTree>
    <p:extLst>
      <p:ext uri="{BB962C8B-B14F-4D97-AF65-F5344CB8AC3E}">
        <p14:creationId xmlns:p14="http://schemas.microsoft.com/office/powerpoint/2010/main" val="415860823"/>
      </p:ext>
    </p:extLst>
  </p:cSld>
  <p:clrMapOvr>
    <a:masterClrMapping/>
  </p:clrMapOvr>
  <p:transition spd="slow">
    <p:spli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Regulatory Authority of TSBEP</a:t>
            </a:r>
            <a:endParaRPr lang="en-US" dirty="0"/>
          </a:p>
        </p:txBody>
      </p:sp>
      <p:sp>
        <p:nvSpPr>
          <p:cNvPr id="4" name="Content Placeholder 2"/>
          <p:cNvSpPr>
            <a:spLocks noGrp="1"/>
          </p:cNvSpPr>
          <p:nvPr>
            <p:ph idx="1"/>
          </p:nvPr>
        </p:nvSpPr>
        <p:spPr>
          <a:xfrm>
            <a:off x="457200" y="1570037"/>
            <a:ext cx="8229600" cy="4525963"/>
          </a:xfrm>
        </p:spPr>
        <p:txBody>
          <a:bodyPr>
            <a:noAutofit/>
          </a:bodyPr>
          <a:lstStyle/>
          <a:p>
            <a:pPr marL="342900" indent="-342900">
              <a:lnSpc>
                <a:spcPts val="3000"/>
              </a:lnSpc>
              <a:spcAft>
                <a:spcPts val="600"/>
              </a:spcAft>
              <a:buFont typeface="Arial" panose="020B0604020202020204" pitchFamily="34" charset="0"/>
              <a:buChar char="•"/>
            </a:pPr>
            <a:r>
              <a:rPr lang="en-US" sz="2600" dirty="0" smtClean="0"/>
              <a:t>TSBEP does not regulate school districts; it regulates the use of titles and the “activities” of the individuals licensed by the Board (which includes LSSPs)</a:t>
            </a:r>
          </a:p>
          <a:p>
            <a:pPr marL="350838" indent="-350838">
              <a:lnSpc>
                <a:spcPts val="3000"/>
              </a:lnSpc>
              <a:spcAft>
                <a:spcPts val="600"/>
              </a:spcAft>
              <a:buFont typeface="Arial" panose="020B0604020202020204" pitchFamily="34" charset="0"/>
              <a:buChar char="•"/>
            </a:pPr>
            <a:r>
              <a:rPr lang="en-US" sz="2600" dirty="0" smtClean="0"/>
              <a:t>The “activities” performed by LSSPs that are subject to Board regulatory authority are the activities that constitute </a:t>
            </a:r>
            <a:r>
              <a:rPr lang="en-US" sz="2600" i="1" dirty="0" smtClean="0"/>
              <a:t>psychological services [Board Rule 465.1(10)]</a:t>
            </a:r>
          </a:p>
          <a:p>
            <a:pPr marL="350838" indent="-350838">
              <a:lnSpc>
                <a:spcPts val="3000"/>
              </a:lnSpc>
              <a:spcAft>
                <a:spcPts val="1200"/>
              </a:spcAft>
            </a:pPr>
            <a:r>
              <a:rPr lang="en-US" sz="2600" dirty="0"/>
              <a:t>Some “activities” performed by LSSPs </a:t>
            </a:r>
            <a:r>
              <a:rPr lang="en-US" sz="2600" i="1" dirty="0"/>
              <a:t>may</a:t>
            </a:r>
            <a:r>
              <a:rPr lang="en-US" sz="2600" dirty="0"/>
              <a:t> be considered “educational services” and not “psychological services” </a:t>
            </a:r>
            <a:endParaRPr lang="en-US" sz="2600" dirty="0" smtClean="0"/>
          </a:p>
          <a:p>
            <a:pPr marL="0" indent="0">
              <a:lnSpc>
                <a:spcPts val="3000"/>
              </a:lnSpc>
              <a:spcAft>
                <a:spcPts val="600"/>
              </a:spcAft>
              <a:buNone/>
            </a:pPr>
            <a:r>
              <a:rPr lang="en-US" sz="2600" dirty="0"/>
              <a:t>	</a:t>
            </a:r>
            <a:r>
              <a:rPr lang="en-US" sz="2600" dirty="0" smtClean="0"/>
              <a:t>			</a:t>
            </a:r>
            <a:r>
              <a:rPr lang="en-US" sz="2400" dirty="0" smtClean="0"/>
              <a:t>               </a:t>
            </a:r>
            <a:r>
              <a:rPr lang="en-US" sz="2400" i="1" dirty="0"/>
              <a:t>(</a:t>
            </a:r>
            <a:r>
              <a:rPr lang="en-US" sz="2400" i="1" dirty="0" smtClean="0"/>
              <a:t>continued on </a:t>
            </a:r>
            <a:r>
              <a:rPr lang="en-US" sz="2400" i="1" smtClean="0"/>
              <a:t>next slide...)</a:t>
            </a:r>
            <a:endParaRPr lang="en-US" sz="2400" i="1" dirty="0"/>
          </a:p>
        </p:txBody>
      </p:sp>
      <p:sp>
        <p:nvSpPr>
          <p:cNvPr id="3" name="Slide Number Placeholder 2"/>
          <p:cNvSpPr>
            <a:spLocks noGrp="1"/>
          </p:cNvSpPr>
          <p:nvPr>
            <p:ph type="sldNum" sz="quarter" idx="12"/>
          </p:nvPr>
        </p:nvSpPr>
        <p:spPr/>
        <p:txBody>
          <a:bodyPr/>
          <a:lstStyle/>
          <a:p>
            <a:fld id="{E663078A-AA70-491B-9308-2C99359F11E3}" type="slidenum">
              <a:rPr lang="en-US" smtClean="0"/>
              <a:pPr/>
              <a:t>32</a:t>
            </a:fld>
            <a:endParaRPr lang="en-US"/>
          </a:p>
        </p:txBody>
      </p:sp>
    </p:spTree>
    <p:extLst>
      <p:ext uri="{BB962C8B-B14F-4D97-AF65-F5344CB8AC3E}">
        <p14:creationId xmlns:p14="http://schemas.microsoft.com/office/powerpoint/2010/main" val="513445672"/>
      </p:ext>
    </p:extLst>
  </p:cSld>
  <p:clrMapOvr>
    <a:masterClrMapping/>
  </p:clrMapOvr>
  <p:transition spd="slow">
    <p:spli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Educational or Psychological Service?</a:t>
            </a:r>
            <a:endParaRPr lang="en-US" dirty="0"/>
          </a:p>
        </p:txBody>
      </p:sp>
      <p:sp>
        <p:nvSpPr>
          <p:cNvPr id="3" name="Content Placeholder 2"/>
          <p:cNvSpPr>
            <a:spLocks noGrp="1"/>
          </p:cNvSpPr>
          <p:nvPr>
            <p:ph idx="1"/>
          </p:nvPr>
        </p:nvSpPr>
        <p:spPr>
          <a:xfrm>
            <a:off x="457200" y="1371600"/>
            <a:ext cx="8229600" cy="4953000"/>
          </a:xfrm>
        </p:spPr>
        <p:txBody>
          <a:bodyPr>
            <a:normAutofit fontScale="77500" lnSpcReduction="20000"/>
          </a:bodyPr>
          <a:lstStyle/>
          <a:p>
            <a:pPr marL="0" indent="0">
              <a:lnSpc>
                <a:spcPts val="2800"/>
              </a:lnSpc>
              <a:spcAft>
                <a:spcPts val="600"/>
              </a:spcAft>
              <a:buNone/>
            </a:pPr>
            <a:r>
              <a:rPr lang="en-US" sz="3600" u="sng" dirty="0"/>
              <a:t>Questions to help determine the type of activity</a:t>
            </a:r>
            <a:r>
              <a:rPr lang="en-US" sz="3600" dirty="0"/>
              <a:t>:</a:t>
            </a:r>
          </a:p>
          <a:p>
            <a:pPr marL="350838" indent="-350838">
              <a:lnSpc>
                <a:spcPts val="2500"/>
              </a:lnSpc>
              <a:spcAft>
                <a:spcPts val="600"/>
              </a:spcAft>
              <a:buFont typeface="+mj-lt"/>
              <a:buAutoNum type="arabicPeriod"/>
            </a:pPr>
            <a:r>
              <a:rPr lang="en-US" dirty="0"/>
              <a:t>Does the activity require the individual to hold a specific license or credential to provide that activity in the public school?</a:t>
            </a:r>
          </a:p>
          <a:p>
            <a:pPr marL="350838" indent="-350838">
              <a:lnSpc>
                <a:spcPts val="2500"/>
              </a:lnSpc>
              <a:spcAft>
                <a:spcPts val="600"/>
              </a:spcAft>
              <a:buFont typeface="+mj-lt"/>
              <a:buAutoNum type="arabicPeriod"/>
            </a:pPr>
            <a:r>
              <a:rPr lang="en-US" dirty="0">
                <a:effectLst>
                  <a:outerShdw blurRad="38100" dist="38100" dir="2700000" algn="tl">
                    <a:srgbClr val="000000">
                      <a:alpha val="43137"/>
                    </a:srgbClr>
                  </a:outerShdw>
                </a:effectLst>
              </a:rPr>
              <a:t>Is the activity solely reliant upon specialized education and training in psychology and psychological principles (such as that held by an LSSP)?</a:t>
            </a:r>
          </a:p>
          <a:p>
            <a:pPr marL="350838" indent="-350838">
              <a:lnSpc>
                <a:spcPts val="2500"/>
              </a:lnSpc>
              <a:spcAft>
                <a:spcPts val="600"/>
              </a:spcAft>
              <a:buFont typeface="+mj-lt"/>
              <a:buAutoNum type="arabicPeriod"/>
            </a:pPr>
            <a:r>
              <a:rPr lang="en-US" dirty="0">
                <a:effectLst>
                  <a:outerShdw blurRad="38100" dist="38100" dir="2700000" algn="tl">
                    <a:srgbClr val="000000">
                      <a:alpha val="43137"/>
                    </a:srgbClr>
                  </a:outerShdw>
                </a:effectLst>
              </a:rPr>
              <a:t>Is the activity “psychological” in nature  (i.e., would it constitute the practice of psychology as defined by TSBEP and the Psychologist’s Licensing Act)?</a:t>
            </a:r>
          </a:p>
          <a:p>
            <a:pPr marL="350838" indent="-350838">
              <a:lnSpc>
                <a:spcPts val="2500"/>
              </a:lnSpc>
              <a:spcAft>
                <a:spcPts val="600"/>
              </a:spcAft>
              <a:buFont typeface="+mj-lt"/>
              <a:buAutoNum type="arabicPeriod"/>
            </a:pPr>
            <a:r>
              <a:rPr lang="en-US" dirty="0"/>
              <a:t>Does the activity involve direct student services (i.e., services that are </a:t>
            </a:r>
            <a:r>
              <a:rPr lang="en-US" u="sng" dirty="0"/>
              <a:t>not </a:t>
            </a:r>
            <a:r>
              <a:rPr lang="en-US" dirty="0"/>
              <a:t>under the direct authority of the teacher or another staff member)?</a:t>
            </a:r>
          </a:p>
          <a:p>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33</a:t>
            </a:fld>
            <a:endParaRPr lang="en-US"/>
          </a:p>
        </p:txBody>
      </p:sp>
    </p:spTree>
    <p:extLst>
      <p:ext uri="{BB962C8B-B14F-4D97-AF65-F5344CB8AC3E}">
        <p14:creationId xmlns:p14="http://schemas.microsoft.com/office/powerpoint/2010/main" val="3225858212"/>
      </p:ext>
    </p:extLst>
  </p:cSld>
  <p:clrMapOvr>
    <a:masterClrMapping/>
  </p:clrMapOvr>
  <p:transition spd="slow">
    <p:split dir="in"/>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Records and Record Keeping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900" y="1256448"/>
            <a:ext cx="6172200" cy="4345105"/>
          </a:xfrm>
        </p:spPr>
      </p:pic>
      <p:sp>
        <p:nvSpPr>
          <p:cNvPr id="4" name="Slide Number Placeholder 3"/>
          <p:cNvSpPr>
            <a:spLocks noGrp="1"/>
          </p:cNvSpPr>
          <p:nvPr>
            <p:ph type="sldNum" sz="quarter" idx="12"/>
          </p:nvPr>
        </p:nvSpPr>
        <p:spPr/>
        <p:txBody>
          <a:bodyPr/>
          <a:lstStyle/>
          <a:p>
            <a:fld id="{E663078A-AA70-491B-9308-2C99359F11E3}" type="slidenum">
              <a:rPr lang="en-US" smtClean="0"/>
              <a:pPr/>
              <a:t>34</a:t>
            </a:fld>
            <a:endParaRPr lang="en-US"/>
          </a:p>
        </p:txBody>
      </p:sp>
    </p:spTree>
    <p:extLst>
      <p:ext uri="{BB962C8B-B14F-4D97-AF65-F5344CB8AC3E}">
        <p14:creationId xmlns:p14="http://schemas.microsoft.com/office/powerpoint/2010/main" val="894025240"/>
      </p:ext>
    </p:extLst>
  </p:cSld>
  <p:clrMapOvr>
    <a:masterClrMapping/>
  </p:clrMapOvr>
  <p:transition spd="slow">
    <p:split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Records and Record Keeping</a:t>
            </a:r>
          </a:p>
        </p:txBody>
      </p:sp>
      <p:sp>
        <p:nvSpPr>
          <p:cNvPr id="3" name="Content Placeholder 2"/>
          <p:cNvSpPr>
            <a:spLocks noGrp="1"/>
          </p:cNvSpPr>
          <p:nvPr>
            <p:ph idx="1"/>
          </p:nvPr>
        </p:nvSpPr>
        <p:spPr/>
        <p:txBody>
          <a:bodyPr>
            <a:normAutofit fontScale="85000" lnSpcReduction="10000"/>
          </a:bodyPr>
          <a:lstStyle/>
          <a:p>
            <a:pPr marL="1588" indent="-1588">
              <a:buNone/>
            </a:pPr>
            <a:r>
              <a:rPr lang="en-US" dirty="0" smtClean="0"/>
              <a:t>465.22, Psychological Records, Test Data and Test Protocols</a:t>
            </a:r>
            <a:endParaRPr lang="en-US" dirty="0"/>
          </a:p>
          <a:p>
            <a:r>
              <a:rPr lang="en-US" dirty="0" smtClean="0"/>
              <a:t>(a)(6) – Licensees working in public school settings shall comply with all federal and state laws and regulations relative to the content, maintenance, control, access, retention and destruction of psychological and educational records, test data and test protocols.</a:t>
            </a:r>
          </a:p>
          <a:p>
            <a:r>
              <a:rPr lang="en-US" dirty="0" smtClean="0"/>
              <a:t>(b)(6) – Records and test data of psychological services rendered by an employee of an agency or organization belong to the employer, unless provided otherwise by law or agreement.</a:t>
            </a:r>
          </a:p>
        </p:txBody>
      </p:sp>
      <p:sp>
        <p:nvSpPr>
          <p:cNvPr id="4" name="Slide Number Placeholder 3"/>
          <p:cNvSpPr>
            <a:spLocks noGrp="1"/>
          </p:cNvSpPr>
          <p:nvPr>
            <p:ph type="sldNum" sz="quarter" idx="12"/>
          </p:nvPr>
        </p:nvSpPr>
        <p:spPr/>
        <p:txBody>
          <a:bodyPr/>
          <a:lstStyle/>
          <a:p>
            <a:fld id="{E663078A-AA70-491B-9308-2C99359F11E3}" type="slidenum">
              <a:rPr lang="en-US" smtClean="0"/>
              <a:pPr/>
              <a:t>35</a:t>
            </a:fld>
            <a:endParaRPr lang="en-US"/>
          </a:p>
        </p:txBody>
      </p:sp>
    </p:spTree>
  </p:cSld>
  <p:clrMapOvr>
    <a:masterClrMapping/>
  </p:clrMapOvr>
  <p:transition spd="slow">
    <p:split dir="in"/>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Records and Record Keeping</a:t>
            </a:r>
          </a:p>
        </p:txBody>
      </p:sp>
      <p:sp>
        <p:nvSpPr>
          <p:cNvPr id="3" name="Content Placeholder 2"/>
          <p:cNvSpPr>
            <a:spLocks noGrp="1"/>
          </p:cNvSpPr>
          <p:nvPr>
            <p:ph idx="1"/>
          </p:nvPr>
        </p:nvSpPr>
        <p:spPr/>
        <p:txBody>
          <a:bodyPr>
            <a:normAutofit lnSpcReduction="10000"/>
          </a:bodyPr>
          <a:lstStyle/>
          <a:p>
            <a:r>
              <a:rPr lang="en-US" dirty="0" smtClean="0"/>
              <a:t>465.22(c), Access to Records and Test Data</a:t>
            </a:r>
          </a:p>
          <a:p>
            <a:pPr lvl="1"/>
            <a:r>
              <a:rPr lang="en-US" dirty="0" smtClean="0"/>
              <a:t>“Test Data” is defined in 465.1(14) as “testing materials, test booklets, test forms, test protocols and answer sheets used in psychological testing to generate test results and test reports</a:t>
            </a:r>
            <a:r>
              <a:rPr lang="en-US" dirty="0" smtClean="0"/>
              <a:t>.”</a:t>
            </a:r>
          </a:p>
          <a:p>
            <a:r>
              <a:rPr lang="en-US" dirty="0" smtClean="0"/>
              <a:t>465.22(d)(2), Retention of Records</a:t>
            </a:r>
          </a:p>
          <a:p>
            <a:pPr lvl="1"/>
            <a:r>
              <a:rPr lang="en-US" dirty="0" smtClean="0"/>
              <a:t>In the absence of other applicable law, records must be kept for a minimum of 7 yrs. after termination of services, or until the client turns 21, which ever </a:t>
            </a:r>
            <a:r>
              <a:rPr lang="en-US" smtClean="0"/>
              <a:t>is longer.</a:t>
            </a:r>
            <a:endParaRPr lang="en-US" dirty="0" smtClean="0"/>
          </a:p>
        </p:txBody>
      </p:sp>
      <p:sp>
        <p:nvSpPr>
          <p:cNvPr id="4" name="Slide Number Placeholder 3"/>
          <p:cNvSpPr>
            <a:spLocks noGrp="1"/>
          </p:cNvSpPr>
          <p:nvPr>
            <p:ph type="sldNum" sz="quarter" idx="12"/>
          </p:nvPr>
        </p:nvSpPr>
        <p:spPr/>
        <p:txBody>
          <a:bodyPr/>
          <a:lstStyle/>
          <a:p>
            <a:fld id="{E663078A-AA70-491B-9308-2C99359F11E3}" type="slidenum">
              <a:rPr lang="en-US" smtClean="0"/>
              <a:pPr/>
              <a:t>36</a:t>
            </a:fld>
            <a:endParaRPr lang="en-US"/>
          </a:p>
        </p:txBody>
      </p:sp>
    </p:spTree>
  </p:cSld>
  <p:clrMapOvr>
    <a:masterClrMapping/>
  </p:clrMapOvr>
  <p:transition spd="slow">
    <p:split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Records and Record Keeping</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1600200"/>
            <a:ext cx="5486400" cy="5221335"/>
          </a:xfrm>
        </p:spPr>
      </p:pic>
      <p:sp>
        <p:nvSpPr>
          <p:cNvPr id="3" name="Slide Number Placeholder 2"/>
          <p:cNvSpPr>
            <a:spLocks noGrp="1"/>
          </p:cNvSpPr>
          <p:nvPr>
            <p:ph type="sldNum" sz="quarter" idx="12"/>
          </p:nvPr>
        </p:nvSpPr>
        <p:spPr/>
        <p:txBody>
          <a:bodyPr/>
          <a:lstStyle/>
          <a:p>
            <a:fld id="{E663078A-AA70-491B-9308-2C99359F11E3}" type="slidenum">
              <a:rPr lang="en-US" smtClean="0"/>
              <a:pPr/>
              <a:t>37</a:t>
            </a:fld>
            <a:endParaRPr lang="en-US"/>
          </a:p>
        </p:txBody>
      </p:sp>
    </p:spTree>
    <p:extLst>
      <p:ext uri="{BB962C8B-B14F-4D97-AF65-F5344CB8AC3E}">
        <p14:creationId xmlns:p14="http://schemas.microsoft.com/office/powerpoint/2010/main" val="1267058287"/>
      </p:ext>
    </p:extLst>
  </p:cSld>
  <p:clrMapOvr>
    <a:masterClrMapping/>
  </p:clrMapOvr>
  <p:transition spd="slow">
    <p:split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Legal Framework, Applicable Laws</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dirty="0" smtClean="0"/>
              <a:t>Under the category of Records, the following “authorities” are listed as governing Records:</a:t>
            </a:r>
          </a:p>
          <a:p>
            <a:r>
              <a:rPr lang="en-US" dirty="0" smtClean="0"/>
              <a:t>34 C.F.R. Parts 75, 80, 99 and 300</a:t>
            </a:r>
          </a:p>
          <a:p>
            <a:r>
              <a:rPr lang="en-US" dirty="0" smtClean="0"/>
              <a:t>20 U.S.C. §1414, 1415, 1232(g); 26 U.S.C. §152</a:t>
            </a:r>
          </a:p>
          <a:p>
            <a:r>
              <a:rPr lang="en-US" dirty="0" smtClean="0"/>
              <a:t>19 T.A.C. Chapter 89, Chapter 101</a:t>
            </a:r>
          </a:p>
          <a:p>
            <a:r>
              <a:rPr lang="en-US" dirty="0" smtClean="0"/>
              <a:t>Texas Government Code</a:t>
            </a:r>
          </a:p>
          <a:p>
            <a:r>
              <a:rPr lang="en-US" dirty="0" smtClean="0"/>
              <a:t>Texas Local Government Code</a:t>
            </a:r>
          </a:p>
          <a:p>
            <a:r>
              <a:rPr lang="en-US" dirty="0" smtClean="0"/>
              <a:t>Texas Education Code</a:t>
            </a:r>
          </a:p>
          <a:p>
            <a:r>
              <a:rPr lang="en-US" dirty="0" smtClean="0"/>
              <a:t>Texas Family Code</a:t>
            </a:r>
          </a:p>
          <a:p>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38</a:t>
            </a:fld>
            <a:endParaRPr lang="en-US"/>
          </a:p>
        </p:txBody>
      </p:sp>
    </p:spTree>
    <p:extLst>
      <p:ext uri="{BB962C8B-B14F-4D97-AF65-F5344CB8AC3E}">
        <p14:creationId xmlns:p14="http://schemas.microsoft.com/office/powerpoint/2010/main" val="2599131095"/>
      </p:ext>
    </p:extLst>
  </p:cSld>
  <p:clrMapOvr>
    <a:masterClrMapping/>
  </p:clrMapOvr>
  <p:transition spd="slow">
    <p:split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Applicable Laws</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smtClean="0"/>
              <a:t>Texas State Library and Archives Commission,</a:t>
            </a:r>
            <a:r>
              <a:rPr lang="en-US" dirty="0"/>
              <a:t> </a:t>
            </a:r>
            <a:r>
              <a:rPr lang="en-US" dirty="0" smtClean="0"/>
              <a:t>Local Schedule SD </a:t>
            </a:r>
          </a:p>
          <a:p>
            <a:r>
              <a:rPr lang="en-US" b="1" dirty="0" smtClean="0"/>
              <a:t>Retention Schedule for Records of Public School Districts </a:t>
            </a:r>
            <a:r>
              <a:rPr lang="en-US" dirty="0" smtClean="0"/>
              <a:t>(42-page document)</a:t>
            </a:r>
          </a:p>
          <a:p>
            <a:pPr lvl="1"/>
            <a:r>
              <a:rPr lang="en-US" dirty="0" smtClean="0"/>
              <a:t>Part 2: FERPA regulations</a:t>
            </a:r>
          </a:p>
          <a:p>
            <a:pPr lvl="1"/>
            <a:r>
              <a:rPr lang="en-US" dirty="0" smtClean="0"/>
              <a:t>Part 3: Special Populations and Services</a:t>
            </a:r>
          </a:p>
          <a:p>
            <a:pPr lvl="1"/>
            <a:r>
              <a:rPr lang="en-US" dirty="0" smtClean="0"/>
              <a:t>Part 7: Discipline and Counseling</a:t>
            </a:r>
          </a:p>
          <a:p>
            <a:r>
              <a:rPr lang="en-US" dirty="0" smtClean="0"/>
              <a:t>HANDOUT</a:t>
            </a:r>
          </a:p>
        </p:txBody>
      </p:sp>
      <p:sp>
        <p:nvSpPr>
          <p:cNvPr id="4" name="Slide Number Placeholder 3"/>
          <p:cNvSpPr>
            <a:spLocks noGrp="1"/>
          </p:cNvSpPr>
          <p:nvPr>
            <p:ph type="sldNum" sz="quarter" idx="12"/>
          </p:nvPr>
        </p:nvSpPr>
        <p:spPr/>
        <p:txBody>
          <a:bodyPr/>
          <a:lstStyle/>
          <a:p>
            <a:fld id="{E663078A-AA70-491B-9308-2C99359F11E3}" type="slidenum">
              <a:rPr lang="en-US" smtClean="0"/>
              <a:pPr/>
              <a:t>39</a:t>
            </a:fld>
            <a:endParaRPr lang="en-US"/>
          </a:p>
        </p:txBody>
      </p:sp>
    </p:spTree>
    <p:extLst>
      <p:ext uri="{BB962C8B-B14F-4D97-AF65-F5344CB8AC3E}">
        <p14:creationId xmlns:p14="http://schemas.microsoft.com/office/powerpoint/2010/main" val="3848887484"/>
      </p:ext>
    </p:extLst>
  </p:cSld>
  <p:clrMapOvr>
    <a:masterClrMapping/>
  </p:clrMapOvr>
  <p:transition spd="slow">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85900" y="381000"/>
            <a:ext cx="6158484" cy="857250"/>
          </a:xfrm>
          <a:prstGeom prst="rect">
            <a:avLst/>
          </a:prstGeom>
        </p:spPr>
        <p:txBody>
          <a:bodyPr anchor="ctr"/>
          <a:lstStyle>
            <a:lvl1pPr algn="l" defTabSz="914400" rtl="0" eaLnBrk="1" latinLnBrk="0" hangingPunct="1">
              <a:spcBef>
                <a:spcPct val="0"/>
              </a:spcBef>
              <a:buNone/>
              <a:defRPr sz="3600" kern="1200">
                <a:ln>
                  <a:solidFill>
                    <a:schemeClr val="tx1">
                      <a:lumMod val="95000"/>
                      <a:lumOff val="5000"/>
                    </a:schemeClr>
                  </a:solidFill>
                </a:ln>
                <a:solidFill>
                  <a:schemeClr val="tx1">
                    <a:lumMod val="65000"/>
                    <a:lumOff val="35000"/>
                  </a:schemeClr>
                </a:solidFill>
                <a:latin typeface="+mj-lt"/>
                <a:ea typeface="+mj-ea"/>
                <a:cs typeface="+mj-cs"/>
              </a:defRPr>
            </a:lvl1pPr>
          </a:lstStyle>
          <a:p>
            <a:pPr algn="ctr"/>
            <a:r>
              <a:rPr lang="en-US" sz="4000" dirty="0">
                <a:cs typeface="Times New Roman" panose="02020603050405020304" pitchFamily="18" charset="0"/>
              </a:rPr>
              <a:t>House Bill 646</a:t>
            </a:r>
          </a:p>
        </p:txBody>
      </p:sp>
      <p:sp>
        <p:nvSpPr>
          <p:cNvPr id="4" name="Content Placeholder 2"/>
          <p:cNvSpPr txBox="1">
            <a:spLocks/>
          </p:cNvSpPr>
          <p:nvPr/>
        </p:nvSpPr>
        <p:spPr>
          <a:xfrm>
            <a:off x="457200" y="1543050"/>
            <a:ext cx="8229600" cy="4705350"/>
          </a:xfrm>
          <a:prstGeom prst="rect">
            <a:avLst/>
          </a:prstGeom>
        </p:spPr>
        <p:txBody>
          <a:bodyPr>
            <a:noAutofit/>
          </a:bodyPr>
          <a:lstStyle>
            <a:lvl1pPr marL="0" indent="0" algn="l" defTabSz="914400" rtl="0" eaLnBrk="1" latinLnBrk="0" hangingPunct="1">
              <a:spcBef>
                <a:spcPct val="20000"/>
              </a:spcBef>
              <a:buFontTx/>
              <a:buNone/>
              <a:defRPr sz="3200" kern="1200">
                <a:solidFill>
                  <a:schemeClr val="tx1">
                    <a:lumMod val="85000"/>
                    <a:lumOff val="15000"/>
                  </a:schemeClr>
                </a:solidFill>
                <a:latin typeface="+mn-lt"/>
                <a:ea typeface="+mn-ea"/>
                <a:cs typeface="+mn-cs"/>
              </a:defRPr>
            </a:lvl1pPr>
            <a:lvl2pPr marL="0" indent="0" algn="l" defTabSz="914400" rtl="0" eaLnBrk="1" latinLnBrk="0" hangingPunct="1">
              <a:spcBef>
                <a:spcPct val="20000"/>
              </a:spcBef>
              <a:buFontTx/>
              <a:buNone/>
              <a:defRPr sz="2800" kern="1200">
                <a:solidFill>
                  <a:schemeClr val="tx1">
                    <a:lumMod val="85000"/>
                    <a:lumOff val="15000"/>
                  </a:schemeClr>
                </a:solidFill>
                <a:latin typeface="+mn-lt"/>
                <a:ea typeface="+mn-ea"/>
                <a:cs typeface="+mn-cs"/>
              </a:defRPr>
            </a:lvl2pPr>
            <a:lvl3pPr marL="0" indent="0" algn="l" defTabSz="914400" rtl="0" eaLnBrk="1" latinLnBrk="0" hangingPunct="1">
              <a:spcBef>
                <a:spcPct val="20000"/>
              </a:spcBef>
              <a:buFontTx/>
              <a:buNone/>
              <a:defRPr sz="2400" kern="1200">
                <a:solidFill>
                  <a:schemeClr val="tx1">
                    <a:lumMod val="85000"/>
                    <a:lumOff val="15000"/>
                  </a:schemeClr>
                </a:solidFill>
                <a:latin typeface="+mn-lt"/>
                <a:ea typeface="+mn-ea"/>
                <a:cs typeface="+mn-cs"/>
              </a:defRPr>
            </a:lvl3pPr>
            <a:lvl4pPr marL="0" indent="0" algn="l" defTabSz="914400" rtl="0" eaLnBrk="1" latinLnBrk="0" hangingPunct="1">
              <a:spcBef>
                <a:spcPct val="20000"/>
              </a:spcBef>
              <a:buFontTx/>
              <a:buNone/>
              <a:defRPr sz="2000" kern="1200">
                <a:solidFill>
                  <a:schemeClr val="tx1">
                    <a:lumMod val="85000"/>
                    <a:lumOff val="15000"/>
                  </a:schemeClr>
                </a:solidFill>
                <a:latin typeface="+mn-lt"/>
                <a:ea typeface="+mn-ea"/>
                <a:cs typeface="+mn-cs"/>
              </a:defRPr>
            </a:lvl4pPr>
            <a:lvl5pPr marL="0" indent="0" algn="l" defTabSz="914400" rtl="0" eaLnBrk="1" latinLnBrk="0" hangingPunct="1">
              <a:spcBef>
                <a:spcPct val="20000"/>
              </a:spcBef>
              <a:buFontTx/>
              <a:buNone/>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Aft>
                <a:spcPts val="450"/>
              </a:spcAft>
              <a:buFont typeface="Arial" panose="020B0604020202020204" pitchFamily="34" charset="0"/>
              <a:buChar char="•"/>
            </a:pPr>
            <a:r>
              <a:rPr lang="en-US" sz="2800" dirty="0"/>
              <a:t>Effective 6/14/2013 (signed by </a:t>
            </a:r>
            <a:r>
              <a:rPr lang="en-US" sz="2800" dirty="0" smtClean="0"/>
              <a:t>Governor Perry)</a:t>
            </a:r>
            <a:endParaRPr lang="en-US" sz="2800" dirty="0"/>
          </a:p>
          <a:p>
            <a:pPr marL="342900" indent="-342900">
              <a:buFont typeface="Arial" panose="020B0604020202020204" pitchFamily="34" charset="0"/>
              <a:buChar char="•"/>
            </a:pPr>
            <a:r>
              <a:rPr lang="en-US" sz="2800" dirty="0"/>
              <a:t>Amends Section 501.260 of </a:t>
            </a:r>
            <a:r>
              <a:rPr lang="en-US" sz="2800" dirty="0" smtClean="0"/>
              <a:t>TX Occupations </a:t>
            </a:r>
            <a:r>
              <a:rPr lang="en-US" sz="2800" dirty="0"/>
              <a:t>Code </a:t>
            </a:r>
          </a:p>
          <a:p>
            <a:pPr marL="685800" indent="-342900">
              <a:spcAft>
                <a:spcPts val="450"/>
              </a:spcAft>
              <a:buFont typeface="Calibri" panose="020F0502020204030204" pitchFamily="34" charset="0"/>
              <a:buChar char="‒"/>
            </a:pPr>
            <a:r>
              <a:rPr lang="en-US" sz="2400" dirty="0"/>
              <a:t>Adds requirement that one of the members appointed to TSBEP must practice as a licensed specialist in school psychology</a:t>
            </a:r>
          </a:p>
          <a:p>
            <a:pPr marL="342900" indent="-342900">
              <a:spcAft>
                <a:spcPts val="450"/>
              </a:spcAft>
              <a:buFont typeface="Arial" panose="020B0604020202020204" pitchFamily="34" charset="0"/>
              <a:buChar char="•"/>
            </a:pPr>
            <a:r>
              <a:rPr lang="en-US" sz="2800" dirty="0"/>
              <a:t>Changes do not affect currently serving Board members</a:t>
            </a:r>
          </a:p>
          <a:p>
            <a:pPr marL="342900" lvl="1" indent="-342900">
              <a:spcAft>
                <a:spcPts val="450"/>
              </a:spcAft>
              <a:buFont typeface="Arial" panose="020B0604020202020204" pitchFamily="34" charset="0"/>
              <a:buChar char="•"/>
            </a:pPr>
            <a:r>
              <a:rPr lang="en-US" dirty="0"/>
              <a:t>As terms expire, the governor shall appoint or reappoint a member who meets the requirement</a:t>
            </a:r>
          </a:p>
          <a:p>
            <a:pPr marL="342900" indent="-342900">
              <a:spcAft>
                <a:spcPts val="450"/>
              </a:spcAft>
              <a:buFont typeface="Arial" panose="020B0604020202020204" pitchFamily="34" charset="0"/>
              <a:buChar char="•"/>
            </a:pPr>
            <a:endParaRPr lang="en-US" sz="2800" dirty="0"/>
          </a:p>
        </p:txBody>
      </p:sp>
      <p:sp>
        <p:nvSpPr>
          <p:cNvPr id="5" name="Slide Number Placeholder 4"/>
          <p:cNvSpPr>
            <a:spLocks noGrp="1"/>
          </p:cNvSpPr>
          <p:nvPr>
            <p:ph type="sldNum" sz="quarter" idx="12"/>
          </p:nvPr>
        </p:nvSpPr>
        <p:spPr/>
        <p:txBody>
          <a:bodyPr/>
          <a:lstStyle/>
          <a:p>
            <a:fld id="{944DE186-3112-4AB8-AF78-FDBC8ACE92CB}" type="slidenum">
              <a:rPr lang="en-US" smtClean="0"/>
              <a:t>4</a:t>
            </a:fld>
            <a:endParaRPr lang="en-US"/>
          </a:p>
        </p:txBody>
      </p:sp>
    </p:spTree>
    <p:extLst>
      <p:ext uri="{BB962C8B-B14F-4D97-AF65-F5344CB8AC3E}">
        <p14:creationId xmlns:p14="http://schemas.microsoft.com/office/powerpoint/2010/main" val="369214808"/>
      </p:ext>
    </p:extLst>
  </p:cSld>
  <p:clrMapOvr>
    <a:masterClrMapping/>
  </p:clrMapOvr>
  <p:transition spd="slow">
    <p:split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Education Records (§3-1)</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Records </a:t>
            </a:r>
            <a:r>
              <a:rPr lang="en-US" dirty="0"/>
              <a:t>of each student referred to or receiving special education services, including referral, assessment, and reevaluation reports; enrollment and eligibility forms; admission, review, and dismissal (ARD) and transitional planning committee documentation; individual educational plans (IEP) and individual transitional plans (ITP); parental consent forms for testing and placement; and other records of services required under federal and state regulation. 	</a:t>
            </a:r>
          </a:p>
          <a:p>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40</a:t>
            </a:fld>
            <a:endParaRPr lang="en-US"/>
          </a:p>
        </p:txBody>
      </p:sp>
    </p:spTree>
    <p:extLst>
      <p:ext uri="{BB962C8B-B14F-4D97-AF65-F5344CB8AC3E}">
        <p14:creationId xmlns:p14="http://schemas.microsoft.com/office/powerpoint/2010/main" val="3180837898"/>
      </p:ext>
    </p:extLst>
  </p:cSld>
  <p:clrMapOvr>
    <a:masterClrMapping/>
  </p:clrMapOvr>
  <p:transition spd="slow">
    <p:split dir="in"/>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Bilingual Records (§3-2)</a:t>
            </a:r>
            <a:endParaRPr lang="en-US" dirty="0"/>
          </a:p>
        </p:txBody>
      </p:sp>
      <p:sp>
        <p:nvSpPr>
          <p:cNvPr id="3" name="Content Placeholder 2"/>
          <p:cNvSpPr>
            <a:spLocks noGrp="1"/>
          </p:cNvSpPr>
          <p:nvPr>
            <p:ph idx="1"/>
          </p:nvPr>
        </p:nvSpPr>
        <p:spPr>
          <a:xfrm>
            <a:off x="457200" y="1524000"/>
            <a:ext cx="8229600" cy="4602163"/>
          </a:xfrm>
        </p:spPr>
        <p:txBody>
          <a:bodyPr>
            <a:normAutofit fontScale="92500" lnSpcReduction="20000"/>
          </a:bodyPr>
          <a:lstStyle/>
          <a:p>
            <a:r>
              <a:rPr lang="en-US" dirty="0" smtClean="0"/>
              <a:t>Records </a:t>
            </a:r>
            <a:r>
              <a:rPr lang="en-US" dirty="0"/>
              <a:t>of each student referred to or receiving bilingual or special language services, including recommendations from parents or teachers for bilingual instruction, student interview documentation, notifications to parents, parental consents or denials, language proficiency assessment committee (LPAC) reports, exit reports, follow-up study reports, and other records of services required by state regulation or pertinent to the identification of students for bilingual education or special </a:t>
            </a:r>
            <a:r>
              <a:rPr lang="en-US" dirty="0" smtClean="0"/>
              <a:t>language programs </a:t>
            </a:r>
            <a:r>
              <a:rPr lang="en-US" dirty="0"/>
              <a:t>	</a:t>
            </a:r>
          </a:p>
          <a:p>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41</a:t>
            </a:fld>
            <a:endParaRPr lang="en-US"/>
          </a:p>
        </p:txBody>
      </p:sp>
    </p:spTree>
    <p:extLst>
      <p:ext uri="{BB962C8B-B14F-4D97-AF65-F5344CB8AC3E}">
        <p14:creationId xmlns:p14="http://schemas.microsoft.com/office/powerpoint/2010/main" val="3444926839"/>
      </p:ext>
    </p:extLst>
  </p:cSld>
  <p:clrMapOvr>
    <a:masterClrMapping/>
  </p:clrMapOvr>
  <p:transition spd="slow">
    <p:split dir="in"/>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504 Records (§3-4)</a:t>
            </a:r>
            <a:endParaRPr lang="en-US" dirty="0"/>
          </a:p>
        </p:txBody>
      </p:sp>
      <p:sp>
        <p:nvSpPr>
          <p:cNvPr id="3" name="Content Placeholder 2"/>
          <p:cNvSpPr>
            <a:spLocks noGrp="1"/>
          </p:cNvSpPr>
          <p:nvPr>
            <p:ph idx="1"/>
          </p:nvPr>
        </p:nvSpPr>
        <p:spPr/>
        <p:txBody>
          <a:bodyPr/>
          <a:lstStyle/>
          <a:p>
            <a:r>
              <a:rPr lang="en-US" dirty="0" smtClean="0"/>
              <a:t>Records </a:t>
            </a:r>
            <a:r>
              <a:rPr lang="en-US" dirty="0"/>
              <a:t>of each student referred to or receiving services under Section 504, including referral, pre-placement, and reevaluation reports, parental notices; group and impartial hearing deliberations; and other records of services required under </a:t>
            </a:r>
            <a:r>
              <a:rPr lang="en-US" dirty="0" smtClean="0"/>
              <a:t>Section 504 regulations </a:t>
            </a:r>
            <a:r>
              <a:rPr lang="en-US" dirty="0"/>
              <a:t>	</a:t>
            </a:r>
          </a:p>
          <a:p>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42</a:t>
            </a:fld>
            <a:endParaRPr lang="en-US"/>
          </a:p>
        </p:txBody>
      </p:sp>
    </p:spTree>
    <p:extLst>
      <p:ext uri="{BB962C8B-B14F-4D97-AF65-F5344CB8AC3E}">
        <p14:creationId xmlns:p14="http://schemas.microsoft.com/office/powerpoint/2010/main" val="717269627"/>
      </p:ext>
    </p:extLst>
  </p:cSld>
  <p:clrMapOvr>
    <a:masterClrMapping/>
  </p:clrMapOvr>
  <p:transition spd="slow">
    <p:split dir="in"/>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Dyslexia Records (§3-5)</a:t>
            </a:r>
            <a:endParaRPr lang="en-US" dirty="0"/>
          </a:p>
        </p:txBody>
      </p:sp>
      <p:sp>
        <p:nvSpPr>
          <p:cNvPr id="3" name="Content Placeholder 2"/>
          <p:cNvSpPr>
            <a:spLocks noGrp="1"/>
          </p:cNvSpPr>
          <p:nvPr>
            <p:ph idx="1"/>
          </p:nvPr>
        </p:nvSpPr>
        <p:spPr>
          <a:xfrm>
            <a:off x="457200" y="1676401"/>
            <a:ext cx="8229600" cy="4114800"/>
          </a:xfrm>
        </p:spPr>
        <p:txBody>
          <a:bodyPr/>
          <a:lstStyle/>
          <a:p>
            <a:r>
              <a:rPr lang="en-US" dirty="0" smtClean="0"/>
              <a:t>Records </a:t>
            </a:r>
            <a:r>
              <a:rPr lang="en-US" dirty="0"/>
              <a:t>of each student referred to or receiving dyslexia program services, including referral and assessment reports; group deliberations; parental notices; and </a:t>
            </a:r>
            <a:r>
              <a:rPr lang="en-US" dirty="0" smtClean="0"/>
              <a:t>other </a:t>
            </a:r>
            <a:r>
              <a:rPr lang="en-US" dirty="0"/>
              <a:t>records of services required under state </a:t>
            </a:r>
            <a:r>
              <a:rPr lang="en-US" dirty="0" smtClean="0"/>
              <a:t>regulations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43</a:t>
            </a:fld>
            <a:endParaRPr lang="en-US"/>
          </a:p>
        </p:txBody>
      </p:sp>
    </p:spTree>
    <p:extLst>
      <p:ext uri="{BB962C8B-B14F-4D97-AF65-F5344CB8AC3E}">
        <p14:creationId xmlns:p14="http://schemas.microsoft.com/office/powerpoint/2010/main" val="1904512750"/>
      </p:ext>
    </p:extLst>
  </p:cSld>
  <p:clrMapOvr>
    <a:masterClrMapping/>
  </p:clrMapOvr>
  <p:transition spd="slow">
    <p:split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 of Records</a:t>
            </a:r>
            <a:endParaRPr lang="en-US" dirty="0"/>
          </a:p>
        </p:txBody>
      </p:sp>
      <p:sp>
        <p:nvSpPr>
          <p:cNvPr id="3" name="Content Placeholder 2"/>
          <p:cNvSpPr>
            <a:spLocks noGrp="1"/>
          </p:cNvSpPr>
          <p:nvPr>
            <p:ph idx="1"/>
          </p:nvPr>
        </p:nvSpPr>
        <p:spPr>
          <a:xfrm>
            <a:off x="457200" y="1524000"/>
            <a:ext cx="8229600" cy="4602163"/>
          </a:xfrm>
        </p:spPr>
        <p:txBody>
          <a:bodyPr>
            <a:normAutofit/>
          </a:bodyPr>
          <a:lstStyle/>
          <a:p>
            <a:r>
              <a:rPr lang="en-US" dirty="0" smtClean="0"/>
              <a:t>For the special education, 504 and special program records noted on previous slides: </a:t>
            </a:r>
            <a:r>
              <a:rPr lang="en-US" b="1" dirty="0" smtClean="0"/>
              <a:t>Retention: Cessation of services +5 years</a:t>
            </a:r>
          </a:p>
          <a:p>
            <a:r>
              <a:rPr lang="en-US" dirty="0" smtClean="0"/>
              <a:t>Prior to destruction, eligible student or parents must be notified</a:t>
            </a:r>
          </a:p>
        </p:txBody>
      </p:sp>
      <p:sp>
        <p:nvSpPr>
          <p:cNvPr id="4" name="Slide Number Placeholder 3"/>
          <p:cNvSpPr>
            <a:spLocks noGrp="1"/>
          </p:cNvSpPr>
          <p:nvPr>
            <p:ph type="sldNum" sz="quarter" idx="12"/>
          </p:nvPr>
        </p:nvSpPr>
        <p:spPr/>
        <p:txBody>
          <a:bodyPr/>
          <a:lstStyle/>
          <a:p>
            <a:fld id="{E663078A-AA70-491B-9308-2C99359F11E3}" type="slidenum">
              <a:rPr lang="en-US" smtClean="0"/>
              <a:pPr/>
              <a:t>44</a:t>
            </a:fld>
            <a:endParaRPr lang="en-US"/>
          </a:p>
        </p:txBody>
      </p:sp>
    </p:spTree>
    <p:extLst>
      <p:ext uri="{BB962C8B-B14F-4D97-AF65-F5344CB8AC3E}">
        <p14:creationId xmlns:p14="http://schemas.microsoft.com/office/powerpoint/2010/main" val="2114800359"/>
      </p:ext>
    </p:extLst>
  </p:cSld>
  <p:clrMapOvr>
    <a:masterClrMapping/>
  </p:clrMapOvr>
  <p:transition spd="slow">
    <p:split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 7: Discipline &amp; Counseling Records</a:t>
            </a:r>
            <a:endParaRPr lang="en-US" dirty="0"/>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r>
              <a:rPr lang="en-US" dirty="0" smtClean="0"/>
              <a:t>Records </a:t>
            </a:r>
            <a:r>
              <a:rPr lang="en-US" dirty="0"/>
              <a:t>relating to removal to a Disciplinary Alternative Education Program, suspension, or </a:t>
            </a:r>
            <a:r>
              <a:rPr lang="en-US" dirty="0" smtClean="0"/>
              <a:t>expulsion = 5 years</a:t>
            </a:r>
          </a:p>
          <a:p>
            <a:r>
              <a:rPr lang="en-US" dirty="0" smtClean="0"/>
              <a:t> Individual </a:t>
            </a:r>
            <a:r>
              <a:rPr lang="en-US" dirty="0"/>
              <a:t>student counseling files maintained by school counselors, including parental conference reports. </a:t>
            </a:r>
            <a:r>
              <a:rPr lang="en-US" dirty="0" smtClean="0"/>
              <a:t>AV (as long as administratively valuable)</a:t>
            </a:r>
          </a:p>
          <a:p>
            <a:r>
              <a:rPr lang="en-US" b="1" dirty="0" smtClean="0"/>
              <a:t>Retention </a:t>
            </a:r>
            <a:r>
              <a:rPr lang="en-US" b="1" dirty="0"/>
              <a:t>Note: </a:t>
            </a:r>
            <a:r>
              <a:rPr lang="en-US" dirty="0"/>
              <a:t>It is an exception to the retention period for this record group that guidance and counseling files programmatically associated with participation in special programs as described in Part 3 of this schedule must be retained for the same period as the student records for the special program. In addition, records of counseling in any federally funded special guidance or counseling project or program must be retained for 5 years beyond cessation of counseling services to the student. 	</a:t>
            </a:r>
          </a:p>
          <a:p>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45</a:t>
            </a:fld>
            <a:endParaRPr lang="en-US"/>
          </a:p>
        </p:txBody>
      </p:sp>
    </p:spTree>
    <p:extLst>
      <p:ext uri="{BB962C8B-B14F-4D97-AF65-F5344CB8AC3E}">
        <p14:creationId xmlns:p14="http://schemas.microsoft.com/office/powerpoint/2010/main" val="512181110"/>
      </p:ext>
    </p:extLst>
  </p:cSld>
  <p:clrMapOvr>
    <a:masterClrMapping/>
  </p:clrMapOvr>
  <p:transition spd="slow">
    <p:split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19 Texas Administrative Code § </a:t>
            </a:r>
            <a:r>
              <a:rPr lang="en-US" sz="3600" b="1" dirty="0" smtClean="0"/>
              <a:t>89.1075</a:t>
            </a:r>
            <a:endParaRPr lang="en-US" sz="3600" dirty="0"/>
          </a:p>
        </p:txBody>
      </p:sp>
      <p:sp>
        <p:nvSpPr>
          <p:cNvPr id="3" name="Content Placeholder 2"/>
          <p:cNvSpPr>
            <a:spLocks noGrp="1"/>
          </p:cNvSpPr>
          <p:nvPr>
            <p:ph idx="1"/>
          </p:nvPr>
        </p:nvSpPr>
        <p:spPr/>
        <p:txBody>
          <a:bodyPr>
            <a:normAutofit fontScale="85000" lnSpcReduction="20000"/>
          </a:bodyPr>
          <a:lstStyle/>
          <a:p>
            <a:r>
              <a:rPr lang="en-US" b="1" dirty="0" smtClean="0"/>
              <a:t>General </a:t>
            </a:r>
            <a:r>
              <a:rPr lang="en-US" b="1" dirty="0"/>
              <a:t>Program Requirements and Local District Procedures</a:t>
            </a:r>
            <a:r>
              <a:rPr lang="en-US" b="1" dirty="0" smtClean="0"/>
              <a:t>.</a:t>
            </a:r>
          </a:p>
          <a:p>
            <a:pPr marL="0" indent="0">
              <a:buNone/>
            </a:pPr>
            <a:r>
              <a:rPr lang="en-US" dirty="0"/>
              <a:t/>
            </a:r>
            <a:br>
              <a:rPr lang="en-US" dirty="0"/>
            </a:br>
            <a:r>
              <a:rPr lang="en-US" dirty="0"/>
              <a:t>(a) Each school district shall maintain an eligibility folder for each student receiving special education services, in addition to the student's cumulative record. </a:t>
            </a:r>
            <a:r>
              <a:rPr lang="en-US" i="1" dirty="0"/>
              <a:t>The eligibility folder must include, but need not be limited to: copies of referral data; documentation of notices and consents; evaluation reports and supporting data; admission, review, and dismissal (ARD) committee reports; and the student's individualized education programs (IEPs). </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46</a:t>
            </a:fld>
            <a:endParaRPr lang="en-US"/>
          </a:p>
        </p:txBody>
      </p:sp>
    </p:spTree>
    <p:extLst>
      <p:ext uri="{BB962C8B-B14F-4D97-AF65-F5344CB8AC3E}">
        <p14:creationId xmlns:p14="http://schemas.microsoft.com/office/powerpoint/2010/main" val="2700872606"/>
      </p:ext>
    </p:extLst>
  </p:cSld>
  <p:clrMapOvr>
    <a:masterClrMapping/>
  </p:clrMapOvr>
  <p:transition spd="slow">
    <p:split dir="in"/>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34 Code of Federal Regulations § 300.501</a:t>
            </a:r>
            <a:endParaRPr lang="en-US" sz="3600" dirty="0"/>
          </a:p>
        </p:txBody>
      </p:sp>
      <p:sp>
        <p:nvSpPr>
          <p:cNvPr id="3" name="Content Placeholder 2"/>
          <p:cNvSpPr>
            <a:spLocks noGrp="1"/>
          </p:cNvSpPr>
          <p:nvPr>
            <p:ph idx="1"/>
          </p:nvPr>
        </p:nvSpPr>
        <p:spPr/>
        <p:txBody>
          <a:bodyPr>
            <a:normAutofit fontScale="92500" lnSpcReduction="20000"/>
          </a:bodyPr>
          <a:lstStyle/>
          <a:p>
            <a:r>
              <a:rPr lang="en-US" b="1" dirty="0" smtClean="0"/>
              <a:t>Opportunity </a:t>
            </a:r>
            <a:r>
              <a:rPr lang="en-US" b="1" dirty="0"/>
              <a:t>to examine records; parent participation in meetings.</a:t>
            </a:r>
            <a:r>
              <a:rPr lang="en-US" dirty="0"/>
              <a:t>   </a:t>
            </a:r>
            <a:br>
              <a:rPr lang="en-US" dirty="0"/>
            </a:br>
            <a:r>
              <a:rPr lang="en-US" dirty="0"/>
              <a:t>(a) Opportunity to examine records  </a:t>
            </a:r>
            <a:br>
              <a:rPr lang="en-US" dirty="0"/>
            </a:br>
            <a:r>
              <a:rPr lang="en-US" dirty="0"/>
              <a:t>The parents of a child with a disability must be afforded, in accordance with the procedures of §§ 300.613 through 300.621, an opportunity to </a:t>
            </a:r>
            <a:r>
              <a:rPr lang="en-US" i="1" dirty="0"/>
              <a:t>inspect and review </a:t>
            </a:r>
            <a:r>
              <a:rPr lang="en-US" dirty="0"/>
              <a:t>all education records with respect to —   </a:t>
            </a:r>
            <a:br>
              <a:rPr lang="en-US" dirty="0"/>
            </a:br>
            <a:r>
              <a:rPr lang="en-US" dirty="0"/>
              <a:t>   (1) The identification, evaluation, and educational placement of the child; and   </a:t>
            </a:r>
            <a:br>
              <a:rPr lang="en-US" dirty="0"/>
            </a:br>
            <a:r>
              <a:rPr lang="en-US" dirty="0"/>
              <a:t>   (2) The provision of FAPE to the child.  </a:t>
            </a:r>
          </a:p>
        </p:txBody>
      </p:sp>
      <p:sp>
        <p:nvSpPr>
          <p:cNvPr id="4" name="Slide Number Placeholder 3"/>
          <p:cNvSpPr>
            <a:spLocks noGrp="1"/>
          </p:cNvSpPr>
          <p:nvPr>
            <p:ph type="sldNum" sz="quarter" idx="12"/>
          </p:nvPr>
        </p:nvSpPr>
        <p:spPr/>
        <p:txBody>
          <a:bodyPr/>
          <a:lstStyle/>
          <a:p>
            <a:fld id="{E663078A-AA70-491B-9308-2C99359F11E3}" type="slidenum">
              <a:rPr lang="en-US" smtClean="0"/>
              <a:pPr/>
              <a:t>47</a:t>
            </a:fld>
            <a:endParaRPr lang="en-US"/>
          </a:p>
        </p:txBody>
      </p:sp>
    </p:spTree>
    <p:extLst>
      <p:ext uri="{BB962C8B-B14F-4D97-AF65-F5344CB8AC3E}">
        <p14:creationId xmlns:p14="http://schemas.microsoft.com/office/powerpoint/2010/main" val="2428029216"/>
      </p:ext>
    </p:extLst>
  </p:cSld>
  <p:clrMapOvr>
    <a:masterClrMapping/>
  </p:clrMapOvr>
  <p:transition spd="slow">
    <p:split dir="in"/>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34 </a:t>
            </a:r>
            <a:r>
              <a:rPr lang="en-US" sz="3600" b="1" dirty="0" smtClean="0"/>
              <a:t>C.F.R.§</a:t>
            </a:r>
            <a:r>
              <a:rPr lang="en-US" sz="3600" b="1" dirty="0"/>
              <a:t> </a:t>
            </a:r>
            <a:r>
              <a:rPr lang="en-US" sz="3600" b="1" dirty="0" smtClean="0"/>
              <a:t>99.20 and 300.618</a:t>
            </a:r>
            <a:endParaRPr lang="en-US" sz="3600" dirty="0"/>
          </a:p>
        </p:txBody>
      </p:sp>
      <p:sp>
        <p:nvSpPr>
          <p:cNvPr id="3" name="Content Placeholder 2"/>
          <p:cNvSpPr>
            <a:spLocks noGrp="1"/>
          </p:cNvSpPr>
          <p:nvPr>
            <p:ph idx="1"/>
          </p:nvPr>
        </p:nvSpPr>
        <p:spPr/>
        <p:txBody>
          <a:bodyPr>
            <a:normAutofit fontScale="92500"/>
          </a:bodyPr>
          <a:lstStyle/>
          <a:p>
            <a:r>
              <a:rPr lang="en-US" b="1" dirty="0"/>
              <a:t>A</a:t>
            </a:r>
            <a:r>
              <a:rPr lang="en-US" b="1" dirty="0" smtClean="0"/>
              <a:t>mendment </a:t>
            </a:r>
            <a:r>
              <a:rPr lang="en-US" b="1" dirty="0"/>
              <a:t>of the student's education records? </a:t>
            </a:r>
            <a:br>
              <a:rPr lang="en-US" b="1" dirty="0"/>
            </a:br>
            <a:r>
              <a:rPr lang="en-US" b="1" dirty="0"/>
              <a:t/>
            </a:r>
            <a:br>
              <a:rPr lang="en-US" b="1" dirty="0"/>
            </a:br>
            <a:r>
              <a:rPr lang="en-US" dirty="0" smtClean="0"/>
              <a:t>If </a:t>
            </a:r>
            <a:r>
              <a:rPr lang="en-US" dirty="0"/>
              <a:t>a parent or eligible student believes the education records relating to the student contain information that is </a:t>
            </a:r>
            <a:r>
              <a:rPr lang="en-US" i="1" dirty="0"/>
              <a:t>inaccurate, misleading</a:t>
            </a:r>
            <a:r>
              <a:rPr lang="en-US" dirty="0"/>
              <a:t>, or </a:t>
            </a:r>
            <a:r>
              <a:rPr lang="en-US" i="1" dirty="0"/>
              <a:t>in violation of the student's rights of </a:t>
            </a:r>
            <a:r>
              <a:rPr lang="en-US" i="1" dirty="0" smtClean="0"/>
              <a:t>privacy or other rights</a:t>
            </a:r>
            <a:r>
              <a:rPr lang="en-US" dirty="0" smtClean="0"/>
              <a:t>, </a:t>
            </a:r>
            <a:r>
              <a:rPr lang="en-US" dirty="0"/>
              <a:t>he or she may ask the educational agency or </a:t>
            </a:r>
            <a:r>
              <a:rPr lang="en-US" dirty="0" smtClean="0"/>
              <a:t>institution that maintains the information </a:t>
            </a:r>
            <a:r>
              <a:rPr lang="en-US" dirty="0"/>
              <a:t>to amend the </a:t>
            </a:r>
            <a:r>
              <a:rPr lang="en-US" dirty="0" smtClean="0"/>
              <a:t>record/information. </a:t>
            </a:r>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48</a:t>
            </a:fld>
            <a:endParaRPr lang="en-US"/>
          </a:p>
        </p:txBody>
      </p:sp>
    </p:spTree>
    <p:extLst>
      <p:ext uri="{BB962C8B-B14F-4D97-AF65-F5344CB8AC3E}">
        <p14:creationId xmlns:p14="http://schemas.microsoft.com/office/powerpoint/2010/main" val="660695133"/>
      </p:ext>
    </p:extLst>
  </p:cSld>
  <p:clrMapOvr>
    <a:masterClrMapping/>
  </p:clrMapOvr>
  <p:transition spd="slow">
    <p:split dir="in"/>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34 </a:t>
            </a:r>
            <a:r>
              <a:rPr lang="en-US" sz="3600" b="1" dirty="0" smtClean="0"/>
              <a:t>CFR §</a:t>
            </a:r>
            <a:r>
              <a:rPr lang="en-US" sz="3600" b="1" dirty="0"/>
              <a:t> </a:t>
            </a:r>
            <a:r>
              <a:rPr lang="en-US" sz="3600" b="1" dirty="0" smtClean="0"/>
              <a:t>99.20 and 300.618</a:t>
            </a:r>
            <a:endParaRPr lang="en-US" sz="3600" dirty="0"/>
          </a:p>
        </p:txBody>
      </p:sp>
      <p:sp>
        <p:nvSpPr>
          <p:cNvPr id="3" name="Content Placeholder 2"/>
          <p:cNvSpPr>
            <a:spLocks noGrp="1"/>
          </p:cNvSpPr>
          <p:nvPr>
            <p:ph idx="1"/>
          </p:nvPr>
        </p:nvSpPr>
        <p:spPr/>
        <p:txBody>
          <a:bodyPr>
            <a:normAutofit/>
          </a:bodyPr>
          <a:lstStyle/>
          <a:p>
            <a:r>
              <a:rPr lang="en-US" dirty="0" smtClean="0"/>
              <a:t>(</a:t>
            </a:r>
            <a:r>
              <a:rPr lang="en-US" dirty="0"/>
              <a:t>c) If the agency decides to refuse to amend the information in accordance with the request, it must inform the parent of the refusal and advise the parent of the right to a hearing under § 300.619. </a:t>
            </a:r>
            <a:br>
              <a:rPr lang="en-US" dirty="0"/>
            </a:br>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49</a:t>
            </a:fld>
            <a:endParaRPr lang="en-US"/>
          </a:p>
        </p:txBody>
      </p:sp>
    </p:spTree>
    <p:extLst>
      <p:ext uri="{BB962C8B-B14F-4D97-AF65-F5344CB8AC3E}">
        <p14:creationId xmlns:p14="http://schemas.microsoft.com/office/powerpoint/2010/main" val="4135852543"/>
      </p:ext>
    </p:extLst>
  </p:cSld>
  <p:clrMapOvr>
    <a:masterClrMapping/>
  </p:clrMapOvr>
  <p:transition spd="slow">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71413" y="1524000"/>
            <a:ext cx="5601174" cy="4343399"/>
          </a:xfrm>
        </p:spPr>
      </p:pic>
      <p:sp>
        <p:nvSpPr>
          <p:cNvPr id="4" name="Slide Number Placeholder 3"/>
          <p:cNvSpPr>
            <a:spLocks noGrp="1"/>
          </p:cNvSpPr>
          <p:nvPr>
            <p:ph type="sldNum" sz="quarter" idx="12"/>
          </p:nvPr>
        </p:nvSpPr>
        <p:spPr/>
        <p:txBody>
          <a:bodyPr/>
          <a:lstStyle/>
          <a:p>
            <a:fld id="{E663078A-AA70-491B-9308-2C99359F11E3}" type="slidenum">
              <a:rPr lang="en-US" smtClean="0"/>
              <a:pPr/>
              <a:t>5</a:t>
            </a:fld>
            <a:endParaRPr lang="en-US"/>
          </a:p>
        </p:txBody>
      </p:sp>
    </p:spTree>
    <p:extLst>
      <p:ext uri="{BB962C8B-B14F-4D97-AF65-F5344CB8AC3E}">
        <p14:creationId xmlns:p14="http://schemas.microsoft.com/office/powerpoint/2010/main" val="3066071514"/>
      </p:ext>
    </p:extLst>
  </p:cSld>
  <p:clrMapOvr>
    <a:masterClrMapping/>
  </p:clrMapOvr>
  <p:transition spd="slow">
    <p:split dir="in"/>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 for LSSPs</a:t>
            </a:r>
            <a:endParaRPr lang="en-US" dirty="0"/>
          </a:p>
        </p:txBody>
      </p:sp>
      <p:sp>
        <p:nvSpPr>
          <p:cNvPr id="3" name="Content Placeholder 2"/>
          <p:cNvSpPr>
            <a:spLocks noGrp="1"/>
          </p:cNvSpPr>
          <p:nvPr>
            <p:ph idx="1"/>
          </p:nvPr>
        </p:nvSpPr>
        <p:spPr>
          <a:xfrm>
            <a:off x="457200" y="1524000"/>
            <a:ext cx="8229600" cy="4602163"/>
          </a:xfrm>
        </p:spPr>
        <p:txBody>
          <a:bodyPr/>
          <a:lstStyle/>
          <a:p>
            <a:r>
              <a:rPr lang="en-US" dirty="0" smtClean="0"/>
              <a:t>Accuracy</a:t>
            </a:r>
          </a:p>
          <a:p>
            <a:r>
              <a:rPr lang="en-US" dirty="0" smtClean="0"/>
              <a:t>Comprehensiveness</a:t>
            </a:r>
          </a:p>
          <a:p>
            <a:r>
              <a:rPr lang="en-US" dirty="0" smtClean="0"/>
              <a:t>Documentation of Progress, Measurable</a:t>
            </a:r>
          </a:p>
          <a:p>
            <a:r>
              <a:rPr lang="en-US" dirty="0" smtClean="0"/>
              <a:t>Inspect and Review</a:t>
            </a:r>
          </a:p>
          <a:p>
            <a:r>
              <a:rPr lang="en-US" dirty="0" smtClean="0"/>
              <a:t>Be very careful about destruction – you should know your district’s policy about this.</a:t>
            </a:r>
          </a:p>
          <a:p>
            <a:r>
              <a:rPr lang="en-US" dirty="0" smtClean="0"/>
              <a:t>Review Legal Framework!</a:t>
            </a:r>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50</a:t>
            </a:fld>
            <a:endParaRPr lang="en-US"/>
          </a:p>
        </p:txBody>
      </p:sp>
    </p:spTree>
    <p:extLst>
      <p:ext uri="{BB962C8B-B14F-4D97-AF65-F5344CB8AC3E}">
        <p14:creationId xmlns:p14="http://schemas.microsoft.com/office/powerpoint/2010/main" val="1564856319"/>
      </p:ext>
    </p:extLst>
  </p:cSld>
  <p:clrMapOvr>
    <a:masterClrMapping/>
  </p:clrMapOvr>
  <p:transition spd="slow">
    <p:split dir="in"/>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7488" y="1492233"/>
            <a:ext cx="3629025" cy="3873534"/>
          </a:xfrm>
        </p:spPr>
      </p:pic>
      <p:sp>
        <p:nvSpPr>
          <p:cNvPr id="4" name="Slide Number Placeholder 3"/>
          <p:cNvSpPr>
            <a:spLocks noGrp="1"/>
          </p:cNvSpPr>
          <p:nvPr>
            <p:ph type="sldNum" sz="quarter" idx="12"/>
          </p:nvPr>
        </p:nvSpPr>
        <p:spPr/>
        <p:txBody>
          <a:bodyPr/>
          <a:lstStyle/>
          <a:p>
            <a:fld id="{E663078A-AA70-491B-9308-2C99359F11E3}" type="slidenum">
              <a:rPr lang="en-US" smtClean="0"/>
              <a:pPr/>
              <a:t>51</a:t>
            </a:fld>
            <a:endParaRPr lang="en-US"/>
          </a:p>
        </p:txBody>
      </p:sp>
    </p:spTree>
    <p:extLst>
      <p:ext uri="{BB962C8B-B14F-4D97-AF65-F5344CB8AC3E}">
        <p14:creationId xmlns:p14="http://schemas.microsoft.com/office/powerpoint/2010/main" val="2738591815"/>
      </p:ext>
    </p:extLst>
  </p:cSld>
  <p:clrMapOvr>
    <a:masterClrMapping/>
  </p:clrMapOvr>
  <p:transition spd="slow">
    <p:split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dirty="0" smtClean="0"/>
              <a:t>465.2, Supervision</a:t>
            </a:r>
          </a:p>
          <a:p>
            <a:r>
              <a:rPr lang="en-US" dirty="0" smtClean="0"/>
              <a:t>Board rules governing supervision are very broad, and the nature and amount of supervision necessary is left to the discretion of the supervisor based upon a totality of the circumstances</a:t>
            </a:r>
          </a:p>
          <a:p>
            <a:pPr lvl="1"/>
            <a:r>
              <a:rPr lang="en-US" dirty="0" smtClean="0"/>
              <a:t>Generally, 465.2 requires that the level of supervision provided be adequate based upon accepted professional standards given the experience, skill and training of the supervisee and the type of psychological services provided</a:t>
            </a:r>
          </a:p>
          <a:p>
            <a:r>
              <a:rPr lang="en-US" dirty="0"/>
              <a:t>465.38(4) and (5) addresses supervision requirements unique to </a:t>
            </a:r>
            <a:r>
              <a:rPr lang="en-US" dirty="0" err="1"/>
              <a:t>LSSPs</a:t>
            </a:r>
            <a:endParaRPr lang="en-US" dirty="0"/>
          </a:p>
          <a:p>
            <a:endParaRPr lang="en-US" dirty="0" smtClean="0"/>
          </a:p>
        </p:txBody>
      </p:sp>
      <p:sp>
        <p:nvSpPr>
          <p:cNvPr id="4" name="Slide Number Placeholder 3"/>
          <p:cNvSpPr>
            <a:spLocks noGrp="1"/>
          </p:cNvSpPr>
          <p:nvPr>
            <p:ph type="sldNum" sz="quarter" idx="12"/>
          </p:nvPr>
        </p:nvSpPr>
        <p:spPr/>
        <p:txBody>
          <a:bodyPr/>
          <a:lstStyle/>
          <a:p>
            <a:fld id="{E663078A-AA70-491B-9308-2C99359F11E3}" type="slidenum">
              <a:rPr lang="en-US" smtClean="0"/>
              <a:pPr/>
              <a:t>52</a:t>
            </a:fld>
            <a:endParaRPr lang="en-US"/>
          </a:p>
        </p:txBody>
      </p:sp>
    </p:spTree>
  </p:cSld>
  <p:clrMapOvr>
    <a:masterClrMapping/>
  </p:clrMapOvr>
  <p:transition spd="slow">
    <p:split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Supervision</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The Board is in the process of conducting a review and revision to its rules governing the supervision of those acquiring the supervised experienced necessary for licensure, as well as the supervision required for practice by provisionally licensed psychologists, psychological associates, and specialists in school </a:t>
            </a:r>
            <a:r>
              <a:rPr lang="en-US" dirty="0" smtClean="0"/>
              <a:t>psychology.</a:t>
            </a:r>
          </a:p>
          <a:p>
            <a:pPr marL="0" indent="0">
              <a:buNone/>
            </a:pPr>
            <a:endParaRPr lang="en-US" dirty="0"/>
          </a:p>
          <a:p>
            <a:pPr marL="0" indent="0">
              <a:buNone/>
            </a:pPr>
            <a:r>
              <a:rPr lang="en-US" dirty="0" smtClean="0"/>
              <a:t>This </a:t>
            </a:r>
            <a:r>
              <a:rPr lang="en-US" dirty="0"/>
              <a:t>process began in October 2012, and is expected to be completed in fiscal year 2015. The objective is to further clarify the legal requirements for the delivery of psychological services under supervision, and increase the measure of protection afforded the </a:t>
            </a:r>
            <a:r>
              <a:rPr lang="en-US" dirty="0" smtClean="0"/>
              <a:t>public.</a:t>
            </a:r>
          </a:p>
          <a:p>
            <a:pPr marL="0" indent="0">
              <a:buNone/>
            </a:pPr>
            <a:endParaRPr lang="en-US" dirty="0"/>
          </a:p>
          <a:p>
            <a:pPr marL="0" indent="0">
              <a:buNone/>
            </a:pPr>
            <a:r>
              <a:rPr lang="en-US" dirty="0" smtClean="0"/>
              <a:t>To </a:t>
            </a:r>
            <a:r>
              <a:rPr lang="en-US" dirty="0"/>
              <a:t>aid in this process, the Board has engaged the use of an ad hoc advisory committee made up of stakeholders pursuant to Tex. Gov’t Code Ann. §2001.031.</a:t>
            </a:r>
          </a:p>
        </p:txBody>
      </p:sp>
      <p:sp>
        <p:nvSpPr>
          <p:cNvPr id="4" name="Slide Number Placeholder 3"/>
          <p:cNvSpPr>
            <a:spLocks noGrp="1"/>
          </p:cNvSpPr>
          <p:nvPr>
            <p:ph type="sldNum" sz="quarter" idx="12"/>
          </p:nvPr>
        </p:nvSpPr>
        <p:spPr/>
        <p:txBody>
          <a:bodyPr/>
          <a:lstStyle/>
          <a:p>
            <a:fld id="{E663078A-AA70-491B-9308-2C99359F11E3}" type="slidenum">
              <a:rPr lang="en-US" smtClean="0"/>
              <a:pPr/>
              <a:t>53</a:t>
            </a:fld>
            <a:endParaRPr lang="en-US"/>
          </a:p>
        </p:txBody>
      </p:sp>
    </p:spTree>
    <p:extLst>
      <p:ext uri="{BB962C8B-B14F-4D97-AF65-F5344CB8AC3E}">
        <p14:creationId xmlns:p14="http://schemas.microsoft.com/office/powerpoint/2010/main" val="1882155177"/>
      </p:ext>
    </p:extLst>
  </p:cSld>
  <p:clrMapOvr>
    <a:masterClrMapping/>
  </p:clrMapOvr>
  <p:transition spd="slow">
    <p:split dir="in"/>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I Keep Up-to-Date With Board Rule Changes?</a:t>
            </a:r>
            <a:endParaRPr lang="en-US" dirty="0"/>
          </a:p>
        </p:txBody>
      </p:sp>
      <p:sp>
        <p:nvSpPr>
          <p:cNvPr id="3" name="Content Placeholder 2"/>
          <p:cNvSpPr>
            <a:spLocks noGrp="1"/>
          </p:cNvSpPr>
          <p:nvPr>
            <p:ph idx="1"/>
          </p:nvPr>
        </p:nvSpPr>
        <p:spPr/>
        <p:txBody>
          <a:bodyPr/>
          <a:lstStyle/>
          <a:p>
            <a:r>
              <a:rPr lang="en-US" dirty="0" smtClean="0"/>
              <a:t>The Texas Register may </a:t>
            </a:r>
            <a:r>
              <a:rPr lang="en-US" dirty="0"/>
              <a:t>be </a:t>
            </a:r>
            <a:r>
              <a:rPr lang="en-US" dirty="0" smtClean="0"/>
              <a:t>found </a:t>
            </a:r>
            <a:r>
              <a:rPr lang="en-US" dirty="0"/>
              <a:t>at </a:t>
            </a:r>
            <a:r>
              <a:rPr lang="en-US" dirty="0">
                <a:hlinkClick r:id="rId2"/>
              </a:rPr>
              <a:t>http://</a:t>
            </a:r>
            <a:r>
              <a:rPr lang="en-US" dirty="0" smtClean="0">
                <a:hlinkClick r:id="rId2"/>
              </a:rPr>
              <a:t>www.sos.state.tx.us/texreg/index.shtml</a:t>
            </a:r>
            <a:endParaRPr lang="en-US" dirty="0" smtClean="0"/>
          </a:p>
          <a:p>
            <a:endParaRPr lang="en-US" dirty="0"/>
          </a:p>
        </p:txBody>
      </p:sp>
      <p:pic>
        <p:nvPicPr>
          <p:cNvPr id="5" name="Picture 4" descr="State Rules and Open Meetings - Mozilla Firef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667000"/>
            <a:ext cx="8991600" cy="3990741"/>
          </a:xfrm>
          <a:prstGeom prst="rect">
            <a:avLst/>
          </a:prstGeom>
        </p:spPr>
      </p:pic>
      <p:sp>
        <p:nvSpPr>
          <p:cNvPr id="4" name="Slide Number Placeholder 3"/>
          <p:cNvSpPr>
            <a:spLocks noGrp="1"/>
          </p:cNvSpPr>
          <p:nvPr>
            <p:ph type="sldNum" sz="quarter" idx="12"/>
          </p:nvPr>
        </p:nvSpPr>
        <p:spPr/>
        <p:txBody>
          <a:bodyPr/>
          <a:lstStyle/>
          <a:p>
            <a:fld id="{E663078A-AA70-491B-9308-2C99359F11E3}" type="slidenum">
              <a:rPr lang="en-US" smtClean="0"/>
              <a:pPr/>
              <a:t>54</a:t>
            </a:fld>
            <a:endParaRPr lang="en-US"/>
          </a:p>
        </p:txBody>
      </p:sp>
    </p:spTree>
    <p:extLst>
      <p:ext uri="{BB962C8B-B14F-4D97-AF65-F5344CB8AC3E}">
        <p14:creationId xmlns:p14="http://schemas.microsoft.com/office/powerpoint/2010/main" val="2776073058"/>
      </p:ext>
    </p:extLst>
  </p:cSld>
  <p:clrMapOvr>
    <a:masterClrMapping/>
  </p:clrMapOvr>
  <p:transition spd="slow">
    <p:split dir="in"/>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04800"/>
            <a:ext cx="8229600" cy="4525963"/>
          </a:xfrm>
        </p:spPr>
        <p:txBody>
          <a:bodyPr/>
          <a:lstStyle/>
          <a:p>
            <a:r>
              <a:rPr lang="en-US" dirty="0" smtClean="0"/>
              <a:t>You may also register to receive email notifications of when the latest edition of the Texas Register has been published </a:t>
            </a:r>
          </a:p>
          <a:p>
            <a:pPr marL="0" indent="0">
              <a:buNone/>
            </a:pPr>
            <a:r>
              <a:rPr lang="en-US" dirty="0">
                <a:hlinkClick r:id="rId2"/>
              </a:rPr>
              <a:t>http://</a:t>
            </a:r>
            <a:r>
              <a:rPr lang="en-US" dirty="0" smtClean="0">
                <a:hlinkClick r:id="rId2"/>
              </a:rPr>
              <a:t>www.sos.state.tx.us/texreg/subinfo.shtml</a:t>
            </a:r>
            <a:endParaRPr lang="en-US" dirty="0" smtClean="0"/>
          </a:p>
          <a:p>
            <a:pPr marL="0" indent="0">
              <a:buNone/>
            </a:pPr>
            <a:endParaRPr lang="en-US" dirty="0" smtClean="0"/>
          </a:p>
          <a:p>
            <a:endParaRPr lang="en-US" dirty="0"/>
          </a:p>
        </p:txBody>
      </p:sp>
      <p:pic>
        <p:nvPicPr>
          <p:cNvPr id="6" name="Picture 5" descr="Subscription Formats and Options - Mozilla Firef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47" y="2514600"/>
            <a:ext cx="8818307" cy="4213938"/>
          </a:xfrm>
          <a:prstGeom prst="rect">
            <a:avLst/>
          </a:prstGeom>
        </p:spPr>
      </p:pic>
      <p:sp>
        <p:nvSpPr>
          <p:cNvPr id="4" name="Slide Number Placeholder 3"/>
          <p:cNvSpPr>
            <a:spLocks noGrp="1"/>
          </p:cNvSpPr>
          <p:nvPr>
            <p:ph type="sldNum" sz="quarter" idx="12"/>
          </p:nvPr>
        </p:nvSpPr>
        <p:spPr/>
        <p:txBody>
          <a:bodyPr/>
          <a:lstStyle/>
          <a:p>
            <a:fld id="{E663078A-AA70-491B-9308-2C99359F11E3}" type="slidenum">
              <a:rPr lang="en-US" smtClean="0"/>
              <a:pPr/>
              <a:t>55</a:t>
            </a:fld>
            <a:endParaRPr lang="en-US"/>
          </a:p>
        </p:txBody>
      </p:sp>
    </p:spTree>
    <p:extLst>
      <p:ext uri="{BB962C8B-B14F-4D97-AF65-F5344CB8AC3E}">
        <p14:creationId xmlns:p14="http://schemas.microsoft.com/office/powerpoint/2010/main" val="517656370"/>
      </p:ext>
    </p:extLst>
  </p:cSld>
  <p:clrMapOvr>
    <a:masterClrMapping/>
  </p:clrMapOvr>
  <p:transition spd="slow">
    <p:split dir="in"/>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4829646"/>
            <a:ext cx="8229600" cy="1296517"/>
          </a:xfrm>
        </p:spPr>
        <p:txBody>
          <a:bodyPr/>
          <a:lstStyle/>
          <a:p>
            <a:pPr marL="0" indent="0">
              <a:buNone/>
            </a:pPr>
            <a:r>
              <a:rPr lang="en-US" dirty="0" smtClean="0"/>
              <a:t>“Ask me no questions, and I’ll tell you no lies.” – Oliver Goldsmith</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50" y="1619026"/>
            <a:ext cx="4838700" cy="3210620"/>
          </a:xfrm>
          <a:prstGeom prst="rect">
            <a:avLst/>
          </a:prstGeom>
        </p:spPr>
      </p:pic>
      <p:sp>
        <p:nvSpPr>
          <p:cNvPr id="4" name="Slide Number Placeholder 3"/>
          <p:cNvSpPr>
            <a:spLocks noGrp="1"/>
          </p:cNvSpPr>
          <p:nvPr>
            <p:ph type="sldNum" sz="quarter" idx="12"/>
          </p:nvPr>
        </p:nvSpPr>
        <p:spPr/>
        <p:txBody>
          <a:bodyPr/>
          <a:lstStyle/>
          <a:p>
            <a:fld id="{E663078A-AA70-491B-9308-2C99359F11E3}" type="slidenum">
              <a:rPr lang="en-US" smtClean="0"/>
              <a:pPr/>
              <a:t>56</a:t>
            </a:fld>
            <a:endParaRPr lang="en-US"/>
          </a:p>
        </p:txBody>
      </p:sp>
    </p:spTree>
    <p:extLst>
      <p:ext uri="{BB962C8B-B14F-4D97-AF65-F5344CB8AC3E}">
        <p14:creationId xmlns:p14="http://schemas.microsoft.com/office/powerpoint/2010/main" val="3819865365"/>
      </p:ext>
    </p:extLst>
  </p:cSld>
  <p:clrMapOvr>
    <a:masterClrMapping/>
  </p:clrMapOvr>
  <p:transition spd="slow">
    <p:split dir="in"/>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Overview of the Complaint Process</a:t>
            </a:r>
            <a:endParaRPr lang="en-US" u="sng" dirty="0"/>
          </a:p>
        </p:txBody>
      </p:sp>
      <p:sp>
        <p:nvSpPr>
          <p:cNvPr id="3" name="Content Placeholder 2"/>
          <p:cNvSpPr>
            <a:spLocks noGrp="1"/>
          </p:cNvSpPr>
          <p:nvPr>
            <p:ph idx="1"/>
          </p:nvPr>
        </p:nvSpPr>
        <p:spPr/>
        <p:txBody>
          <a:bodyPr>
            <a:normAutofit fontScale="92500"/>
          </a:bodyPr>
          <a:lstStyle/>
          <a:p>
            <a:pPr>
              <a:buNone/>
            </a:pPr>
            <a:r>
              <a:rPr lang="en-US" dirty="0" smtClean="0"/>
              <a:t>§501.204 of the Psychologists’ Licensing Act, General Rules Regarding Complaint Investigation and Disposition:</a:t>
            </a:r>
          </a:p>
          <a:p>
            <a:r>
              <a:rPr lang="en-US" dirty="0" smtClean="0"/>
              <a:t>Ensure that a complaint is not dismissed without appropriate consideration</a:t>
            </a:r>
          </a:p>
          <a:p>
            <a:r>
              <a:rPr lang="en-US" dirty="0" smtClean="0"/>
              <a:t>Advise Board and Complainant of dismissal</a:t>
            </a:r>
          </a:p>
          <a:p>
            <a:pPr lvl="1"/>
            <a:r>
              <a:rPr lang="en-US" dirty="0" smtClean="0"/>
              <a:t>While Board Staff could dismiss complaints under statute, Staff do not.  Dismissal occurs by full Board only, following recommendation by Staff or ISC Panel.</a:t>
            </a:r>
          </a:p>
          <a:p>
            <a:pPr lvl="1"/>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57</a:t>
            </a:fld>
            <a:endParaRPr lang="en-US"/>
          </a:p>
        </p:txBody>
      </p:sp>
    </p:spTree>
    <p:extLst>
      <p:ext uri="{BB962C8B-B14F-4D97-AF65-F5344CB8AC3E}">
        <p14:creationId xmlns:p14="http://schemas.microsoft.com/office/powerpoint/2010/main" val="1221693928"/>
      </p:ext>
    </p:extLst>
  </p:cSld>
  <p:clrMapOvr>
    <a:masterClrMapping/>
  </p:clrMapOvr>
  <p:transition spd="slow">
    <p:split dir="in"/>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Overview of the Complaint Process, cont’d</a:t>
            </a:r>
            <a:endParaRPr lang="en-US" dirty="0"/>
          </a:p>
        </p:txBody>
      </p:sp>
      <p:sp>
        <p:nvSpPr>
          <p:cNvPr id="3" name="Content Placeholder 2"/>
          <p:cNvSpPr>
            <a:spLocks noGrp="1"/>
          </p:cNvSpPr>
          <p:nvPr>
            <p:ph idx="1"/>
          </p:nvPr>
        </p:nvSpPr>
        <p:spPr/>
        <p:txBody>
          <a:bodyPr>
            <a:normAutofit lnSpcReduction="10000"/>
          </a:bodyPr>
          <a:lstStyle/>
          <a:p>
            <a:r>
              <a:rPr lang="en-US" dirty="0" smtClean="0"/>
              <a:t>Allow each Complainant  an opportunity to explain his/her allegations</a:t>
            </a:r>
          </a:p>
          <a:p>
            <a:r>
              <a:rPr lang="en-US" dirty="0" smtClean="0"/>
              <a:t>Dispose of complaints in a timely manner</a:t>
            </a:r>
          </a:p>
          <a:p>
            <a:r>
              <a:rPr lang="en-US" dirty="0" smtClean="0"/>
              <a:t>Board to prioritize complaints</a:t>
            </a:r>
          </a:p>
          <a:p>
            <a:pPr lvl="1"/>
            <a:r>
              <a:rPr lang="en-US" dirty="0" smtClean="0"/>
              <a:t>Priority 1 cases: imminent physical harm to the public</a:t>
            </a:r>
          </a:p>
          <a:p>
            <a:pPr lvl="1"/>
            <a:r>
              <a:rPr lang="en-US" dirty="0" smtClean="0"/>
              <a:t>Priority 2 cases: sexual misconduct by a licensee</a:t>
            </a:r>
          </a:p>
          <a:p>
            <a:pPr lvl="1"/>
            <a:r>
              <a:rPr lang="en-US" dirty="0" smtClean="0"/>
              <a:t>Priority 3 cases: violations by applicants</a:t>
            </a:r>
          </a:p>
          <a:p>
            <a:pPr lvl="1"/>
            <a:r>
              <a:rPr lang="en-US" dirty="0" smtClean="0"/>
              <a:t>Priority 4 cases: all other violations</a:t>
            </a:r>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58</a:t>
            </a:fld>
            <a:endParaRPr lang="en-US"/>
          </a:p>
        </p:txBody>
      </p:sp>
    </p:spTree>
    <p:extLst>
      <p:ext uri="{BB962C8B-B14F-4D97-AF65-F5344CB8AC3E}">
        <p14:creationId xmlns:p14="http://schemas.microsoft.com/office/powerpoint/2010/main" val="3149838737"/>
      </p:ext>
    </p:extLst>
  </p:cSld>
  <p:clrMapOvr>
    <a:masterClrMapping/>
  </p:clrMapOvr>
  <p:transition spd="slow">
    <p:split dir="in"/>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Overview of the Complaint Process, cont’d</a:t>
            </a:r>
            <a:endParaRPr lang="en-US" dirty="0"/>
          </a:p>
        </p:txBody>
      </p:sp>
      <p:sp>
        <p:nvSpPr>
          <p:cNvPr id="3" name="Content Placeholder 2"/>
          <p:cNvSpPr>
            <a:spLocks noGrp="1"/>
          </p:cNvSpPr>
          <p:nvPr>
            <p:ph idx="1"/>
          </p:nvPr>
        </p:nvSpPr>
        <p:spPr/>
        <p:txBody>
          <a:bodyPr>
            <a:normAutofit fontScale="92500" lnSpcReduction="10000"/>
          </a:bodyPr>
          <a:lstStyle/>
          <a:p>
            <a:pPr marL="1588" indent="-1588">
              <a:buNone/>
            </a:pPr>
            <a:r>
              <a:rPr lang="en-US" dirty="0" smtClean="0"/>
              <a:t>Title 22, Pt. 21, Ch. 469, Complaints and Enforcement, of the TAC</a:t>
            </a:r>
          </a:p>
          <a:p>
            <a:pPr lvl="1"/>
            <a:r>
              <a:rPr lang="en-US" dirty="0" smtClean="0"/>
              <a:t>Rules governing procedure of complaint process</a:t>
            </a:r>
          </a:p>
          <a:p>
            <a:r>
              <a:rPr lang="en-US" dirty="0" smtClean="0"/>
              <a:t>469.1, Limitations:</a:t>
            </a:r>
          </a:p>
          <a:p>
            <a:pPr lvl="1"/>
            <a:r>
              <a:rPr lang="en-US" dirty="0" smtClean="0"/>
              <a:t>General Rule-5 yrs following termination of services or receipt of notice of disciplinary action from other jurisdiction</a:t>
            </a:r>
          </a:p>
          <a:p>
            <a:pPr lvl="1"/>
            <a:r>
              <a:rPr lang="en-US" dirty="0" smtClean="0"/>
              <a:t>Sexual Misconduct and Records Violation-7 yrs following termination of services or 3 yrs following age of majority, whichever is greater</a:t>
            </a:r>
          </a:p>
        </p:txBody>
      </p:sp>
      <p:sp>
        <p:nvSpPr>
          <p:cNvPr id="4" name="Slide Number Placeholder 3"/>
          <p:cNvSpPr>
            <a:spLocks noGrp="1"/>
          </p:cNvSpPr>
          <p:nvPr>
            <p:ph type="sldNum" sz="quarter" idx="12"/>
          </p:nvPr>
        </p:nvSpPr>
        <p:spPr/>
        <p:txBody>
          <a:bodyPr/>
          <a:lstStyle/>
          <a:p>
            <a:fld id="{E663078A-AA70-491B-9308-2C99359F11E3}" type="slidenum">
              <a:rPr lang="en-US" smtClean="0"/>
              <a:pPr/>
              <a:t>59</a:t>
            </a:fld>
            <a:endParaRPr lang="en-US"/>
          </a:p>
        </p:txBody>
      </p:sp>
    </p:spTree>
    <p:extLst>
      <p:ext uri="{BB962C8B-B14F-4D97-AF65-F5344CB8AC3E}">
        <p14:creationId xmlns:p14="http://schemas.microsoft.com/office/powerpoint/2010/main" val="1198809889"/>
      </p:ext>
    </p:extLst>
  </p:cSld>
  <p:clrMapOvr>
    <a:masterClrMapping/>
  </p:clrMapOvr>
  <p:transition spd="slow">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Complaint Statistics</a:t>
            </a:r>
          </a:p>
        </p:txBody>
      </p:sp>
      <p:sp>
        <p:nvSpPr>
          <p:cNvPr id="12291" name="Content Placeholder 2"/>
          <p:cNvSpPr>
            <a:spLocks noGrp="1"/>
          </p:cNvSpPr>
          <p:nvPr>
            <p:ph idx="1"/>
          </p:nvPr>
        </p:nvSpPr>
        <p:spPr/>
        <p:txBody>
          <a:bodyPr/>
          <a:lstStyle/>
          <a:p>
            <a:pPr eaLnBrk="1" hangingPunct="1">
              <a:buFont typeface="Arial" charset="0"/>
              <a:buNone/>
            </a:pPr>
            <a:endParaRPr lang="en-US" smtClean="0"/>
          </a:p>
          <a:p>
            <a:pPr eaLnBrk="1" hangingPunct="1"/>
            <a:endParaRPr lang="en-US" smtClean="0"/>
          </a:p>
          <a:p>
            <a:pPr lvl="1" eaLnBrk="1" hangingPunct="1"/>
            <a:r>
              <a:rPr lang="en-US" smtClean="0"/>
              <a:t>Although eligibility proceedings are initiated by the filing of a complaint, they are not disciplinary actions</a:t>
            </a:r>
          </a:p>
        </p:txBody>
      </p:sp>
      <p:graphicFrame>
        <p:nvGraphicFramePr>
          <p:cNvPr id="4" name="Table 3"/>
          <p:cNvGraphicFramePr>
            <a:graphicFrameLocks noGrp="1"/>
          </p:cNvGraphicFramePr>
          <p:nvPr>
            <p:extLst>
              <p:ext uri="{D42A27DB-BD31-4B8C-83A1-F6EECF244321}">
                <p14:modId xmlns:p14="http://schemas.microsoft.com/office/powerpoint/2010/main" val="655568126"/>
              </p:ext>
            </p:extLst>
          </p:nvPr>
        </p:nvGraphicFramePr>
        <p:xfrm>
          <a:off x="381000" y="1219200"/>
          <a:ext cx="8382000" cy="4907280"/>
        </p:xfrm>
        <a:graphic>
          <a:graphicData uri="http://schemas.openxmlformats.org/drawingml/2006/table">
            <a:tbl>
              <a:tblPr firstRow="1" bandRow="1">
                <a:tableStyleId>{5C22544A-7EE6-4342-B048-85BDC9FD1C3A}</a:tableStyleId>
              </a:tblPr>
              <a:tblGrid>
                <a:gridCol w="4191000"/>
                <a:gridCol w="4191000"/>
              </a:tblGrid>
              <a:tr h="4617720">
                <a:tc>
                  <a:txBody>
                    <a:bodyPr/>
                    <a:lstStyle/>
                    <a:p>
                      <a:r>
                        <a:rPr lang="en-US" dirty="0" smtClean="0"/>
                        <a:t>FY2013-Board disposed of 263 complaints and opened 290 new complaints.</a:t>
                      </a:r>
                    </a:p>
                    <a:p>
                      <a:endParaRPr lang="en-US" dirty="0" smtClean="0"/>
                    </a:p>
                    <a:p>
                      <a:r>
                        <a:rPr lang="en-US" dirty="0" smtClean="0"/>
                        <a:t>Categories of complaints disposed of in FY2013</a:t>
                      </a:r>
                    </a:p>
                    <a:p>
                      <a:pPr lvl="1"/>
                      <a:r>
                        <a:rPr lang="en-US" dirty="0" smtClean="0"/>
                        <a:t> Administrative Violations – 44</a:t>
                      </a:r>
                    </a:p>
                    <a:p>
                      <a:pPr lvl="1"/>
                      <a:r>
                        <a:rPr lang="en-US" dirty="0" smtClean="0"/>
                        <a:t>CE Violations – 124</a:t>
                      </a:r>
                    </a:p>
                    <a:p>
                      <a:pPr lvl="1"/>
                      <a:r>
                        <a:rPr lang="en-US" dirty="0" smtClean="0"/>
                        <a:t>Cease and Desist – 11</a:t>
                      </a:r>
                    </a:p>
                    <a:p>
                      <a:pPr lvl="1"/>
                      <a:r>
                        <a:rPr lang="en-US" dirty="0" smtClean="0"/>
                        <a:t>Forensic – 42</a:t>
                      </a:r>
                    </a:p>
                    <a:p>
                      <a:pPr lvl="2"/>
                      <a:r>
                        <a:rPr lang="en-US" dirty="0" smtClean="0"/>
                        <a:t>Of those 42, 27 (64%) were complaints arising out of Custody/Visitation cases</a:t>
                      </a:r>
                    </a:p>
                    <a:p>
                      <a:pPr lvl="1"/>
                      <a:r>
                        <a:rPr lang="en-US" dirty="0" smtClean="0"/>
                        <a:t>General Therapy – 26</a:t>
                      </a:r>
                    </a:p>
                    <a:p>
                      <a:pPr lvl="1"/>
                      <a:r>
                        <a:rPr lang="en-US" dirty="0" smtClean="0"/>
                        <a:t>School Psychology – 12 </a:t>
                      </a:r>
                      <a:r>
                        <a:rPr lang="en-US" sz="1000" dirty="0" smtClean="0"/>
                        <a:t>(1 reprimand; 1 admin.</a:t>
                      </a:r>
                      <a:r>
                        <a:rPr lang="en-US" sz="1000" baseline="0" dirty="0" smtClean="0"/>
                        <a:t> penalty; 10 dismissals)</a:t>
                      </a:r>
                      <a:endParaRPr lang="en-US" sz="1000" dirty="0" smtClean="0"/>
                    </a:p>
                    <a:p>
                      <a:pPr lvl="1"/>
                      <a:r>
                        <a:rPr lang="en-US" dirty="0" smtClean="0"/>
                        <a:t>Sexual Misconduct – 1</a:t>
                      </a:r>
                    </a:p>
                    <a:p>
                      <a:pPr lvl="1"/>
                      <a:r>
                        <a:rPr lang="en-US" dirty="0" smtClean="0"/>
                        <a:t>Misc. – 3</a:t>
                      </a:r>
                    </a:p>
                    <a:p>
                      <a:endParaRPr lang="en-US" dirty="0"/>
                    </a:p>
                  </a:txBody>
                  <a:tcPr/>
                </a:tc>
                <a:tc>
                  <a:txBody>
                    <a:bodyPr/>
                    <a:lstStyle/>
                    <a:p>
                      <a:r>
                        <a:rPr lang="en-US" dirty="0" smtClean="0"/>
                        <a:t>FY2014-Board disposed of 251 complaints and opened 243 new complaints.</a:t>
                      </a:r>
                    </a:p>
                    <a:p>
                      <a:endParaRPr lang="en-US" dirty="0" smtClean="0"/>
                    </a:p>
                    <a:p>
                      <a:r>
                        <a:rPr lang="en-US" dirty="0" smtClean="0"/>
                        <a:t>Categories of complaints disposed of in FY2014</a:t>
                      </a:r>
                    </a:p>
                    <a:p>
                      <a:pPr lvl="1"/>
                      <a:r>
                        <a:rPr lang="en-US" dirty="0" smtClean="0"/>
                        <a:t> Administrative Violations – 18</a:t>
                      </a:r>
                    </a:p>
                    <a:p>
                      <a:pPr lvl="1"/>
                      <a:r>
                        <a:rPr lang="en-US" dirty="0" smtClean="0"/>
                        <a:t>CE Violations – 143</a:t>
                      </a:r>
                    </a:p>
                    <a:p>
                      <a:pPr lvl="1"/>
                      <a:r>
                        <a:rPr lang="en-US" dirty="0" smtClean="0"/>
                        <a:t>Cease and Desist – 8</a:t>
                      </a:r>
                    </a:p>
                    <a:p>
                      <a:pPr lvl="1"/>
                      <a:r>
                        <a:rPr lang="en-US" dirty="0" smtClean="0"/>
                        <a:t>Forensic – 23</a:t>
                      </a:r>
                    </a:p>
                    <a:p>
                      <a:pPr lvl="2"/>
                      <a:r>
                        <a:rPr lang="en-US" dirty="0" smtClean="0"/>
                        <a:t>Of those 23, 16 (70%) were complaints arising out of Custody/Visitation cases</a:t>
                      </a:r>
                    </a:p>
                    <a:p>
                      <a:pPr lvl="1"/>
                      <a:r>
                        <a:rPr lang="en-US" dirty="0" smtClean="0"/>
                        <a:t>General Therapy – 40</a:t>
                      </a:r>
                    </a:p>
                    <a:p>
                      <a:pPr lvl="1"/>
                      <a:r>
                        <a:rPr lang="en-US" dirty="0" smtClean="0"/>
                        <a:t>School Psychology – 5 </a:t>
                      </a:r>
                      <a:r>
                        <a:rPr lang="en-US" sz="1000" dirty="0" smtClean="0"/>
                        <a:t>(1 reprimand, 4 dismissals)</a:t>
                      </a:r>
                    </a:p>
                    <a:p>
                      <a:pPr lvl="1"/>
                      <a:r>
                        <a:rPr lang="en-US" dirty="0" smtClean="0"/>
                        <a:t>Sexual Misconduct – 9</a:t>
                      </a:r>
                    </a:p>
                    <a:p>
                      <a:pPr lvl="1"/>
                      <a:r>
                        <a:rPr lang="en-US" dirty="0" smtClean="0"/>
                        <a:t>Misc. – 5</a:t>
                      </a:r>
                    </a:p>
                  </a:txBody>
                  <a:tcPr/>
                </a:tc>
              </a:tr>
            </a:tbl>
          </a:graphicData>
        </a:graphic>
      </p:graphicFrame>
      <p:sp>
        <p:nvSpPr>
          <p:cNvPr id="2" name="Slide Number Placeholder 1"/>
          <p:cNvSpPr>
            <a:spLocks noGrp="1"/>
          </p:cNvSpPr>
          <p:nvPr>
            <p:ph type="sldNum" sz="quarter" idx="12"/>
          </p:nvPr>
        </p:nvSpPr>
        <p:spPr/>
        <p:txBody>
          <a:bodyPr/>
          <a:lstStyle/>
          <a:p>
            <a:fld id="{E663078A-AA70-491B-9308-2C99359F11E3}" type="slidenum">
              <a:rPr lang="en-US" smtClean="0"/>
              <a:pPr/>
              <a:t>6</a:t>
            </a:fld>
            <a:endParaRPr lang="en-US"/>
          </a:p>
        </p:txBody>
      </p:sp>
    </p:spTree>
    <p:extLst>
      <p:ext uri="{BB962C8B-B14F-4D97-AF65-F5344CB8AC3E}">
        <p14:creationId xmlns:p14="http://schemas.microsoft.com/office/powerpoint/2010/main" val="1262460361"/>
      </p:ext>
    </p:extLst>
  </p:cSld>
  <p:clrMapOvr>
    <a:masterClrMapping/>
  </p:clrMapOvr>
  <p:transition spd="slow">
    <p:split dir="in"/>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Overview of the Complaint Process, cont’d</a:t>
            </a:r>
            <a:endParaRPr lang="en-US" dirty="0"/>
          </a:p>
        </p:txBody>
      </p:sp>
      <p:sp>
        <p:nvSpPr>
          <p:cNvPr id="3" name="Content Placeholder 2"/>
          <p:cNvSpPr>
            <a:spLocks noGrp="1"/>
          </p:cNvSpPr>
          <p:nvPr>
            <p:ph idx="1"/>
          </p:nvPr>
        </p:nvSpPr>
        <p:spPr/>
        <p:txBody>
          <a:bodyPr/>
          <a:lstStyle/>
          <a:p>
            <a:r>
              <a:rPr lang="en-US" dirty="0" smtClean="0"/>
              <a:t>469.5, Complaint Disposition:</a:t>
            </a:r>
          </a:p>
          <a:p>
            <a:pPr lvl="1"/>
            <a:r>
              <a:rPr lang="en-US" dirty="0" smtClean="0"/>
              <a:t>Complaints that do not state a violation on their face, are recommended for dismissal without notice ever being sent to licensee</a:t>
            </a:r>
          </a:p>
          <a:p>
            <a:pPr lvl="1"/>
            <a:r>
              <a:rPr lang="en-US" dirty="0" smtClean="0"/>
              <a:t>Complaints that if taken as true, state a violation, must be investigated</a:t>
            </a:r>
          </a:p>
          <a:p>
            <a:pPr lvl="1"/>
            <a:r>
              <a:rPr lang="en-US" dirty="0" smtClean="0"/>
              <a:t>Following investigation, if P.C. exists, the Enforcement Manager and G.C. set the complaint for a hearing at the Board’s I.S.C.</a:t>
            </a:r>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60</a:t>
            </a:fld>
            <a:endParaRPr lang="en-US"/>
          </a:p>
        </p:txBody>
      </p:sp>
    </p:spTree>
    <p:extLst>
      <p:ext uri="{BB962C8B-B14F-4D97-AF65-F5344CB8AC3E}">
        <p14:creationId xmlns:p14="http://schemas.microsoft.com/office/powerpoint/2010/main" val="1958016028"/>
      </p:ext>
    </p:extLst>
  </p:cSld>
  <p:clrMapOvr>
    <a:masterClrMapping/>
  </p:clrMapOvr>
  <p:transition spd="slow">
    <p:split dir="in"/>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Overview of the Complaint Process, cont’d</a:t>
            </a:r>
            <a:endParaRPr lang="en-US" dirty="0"/>
          </a:p>
        </p:txBody>
      </p:sp>
      <p:sp>
        <p:nvSpPr>
          <p:cNvPr id="3" name="Content Placeholder 2"/>
          <p:cNvSpPr>
            <a:spLocks noGrp="1"/>
          </p:cNvSpPr>
          <p:nvPr>
            <p:ph idx="1"/>
          </p:nvPr>
        </p:nvSpPr>
        <p:spPr/>
        <p:txBody>
          <a:bodyPr>
            <a:normAutofit fontScale="77500" lnSpcReduction="20000"/>
          </a:bodyPr>
          <a:lstStyle/>
          <a:p>
            <a:pPr marL="1588" indent="-1588">
              <a:buNone/>
            </a:pPr>
            <a:r>
              <a:rPr lang="en-US" dirty="0" smtClean="0"/>
              <a:t>Title 22, Pt. 21, Ch. 470, Administrative Procedure, of the TAC </a:t>
            </a:r>
          </a:p>
          <a:p>
            <a:r>
              <a:rPr lang="en-US" dirty="0" smtClean="0"/>
              <a:t>470.8, Informal Disposition of Complaints:</a:t>
            </a:r>
          </a:p>
          <a:p>
            <a:pPr lvl="1"/>
            <a:r>
              <a:rPr lang="en-US" dirty="0" smtClean="0"/>
              <a:t>An informal disposition may be made of any complaint by stipulation, agreed settlement, consent order, default, or dismissal in accordance with Tex. </a:t>
            </a:r>
            <a:r>
              <a:rPr lang="en-US" dirty="0" err="1" smtClean="0"/>
              <a:t>Gov’t</a:t>
            </a:r>
            <a:r>
              <a:rPr lang="en-US" dirty="0" smtClean="0"/>
              <a:t> Code Ann. §2001.056.</a:t>
            </a:r>
          </a:p>
          <a:p>
            <a:pPr lvl="1"/>
            <a:r>
              <a:rPr lang="en-US" dirty="0" smtClean="0"/>
              <a:t>I.S.C. Panel made up of three Board members, the E.D., G.C. Enforcement Manager, and Investigator</a:t>
            </a:r>
          </a:p>
          <a:p>
            <a:pPr lvl="1"/>
            <a:r>
              <a:rPr lang="en-US" dirty="0" smtClean="0"/>
              <a:t>Complainant and licensee may present evidence and witnesses, separately from one another, at </a:t>
            </a:r>
            <a:r>
              <a:rPr lang="en-US" smtClean="0"/>
              <a:t>the I.S.C.</a:t>
            </a:r>
            <a:endParaRPr lang="en-US" dirty="0" smtClean="0"/>
          </a:p>
          <a:p>
            <a:r>
              <a:rPr lang="en-US" dirty="0" smtClean="0"/>
              <a:t>470.12, Contested Cases Referred to the State Office of Administrative Hearings:</a:t>
            </a:r>
          </a:p>
          <a:p>
            <a:pPr lvl="1"/>
            <a:r>
              <a:rPr lang="en-US" dirty="0" smtClean="0"/>
              <a:t>In the event a complaint is not disposed of informally, the complaint is referred to the State Office of Administrative Hearings per Board rule 470.12.</a:t>
            </a:r>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61</a:t>
            </a:fld>
            <a:endParaRPr lang="en-US"/>
          </a:p>
        </p:txBody>
      </p:sp>
    </p:spTree>
    <p:extLst>
      <p:ext uri="{BB962C8B-B14F-4D97-AF65-F5344CB8AC3E}">
        <p14:creationId xmlns:p14="http://schemas.microsoft.com/office/powerpoint/2010/main" val="3245209623"/>
      </p:ext>
    </p:extLst>
  </p:cSld>
  <p:clrMapOvr>
    <a:masterClrMapping/>
  </p:clrMapOvr>
  <p:transition spd="slow">
    <p:split dir="in"/>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Overview of the Complaint Process, cont’d</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	Summary of Complaint Process:</a:t>
            </a:r>
          </a:p>
          <a:p>
            <a:pPr marL="971550" lvl="1" indent="-514350">
              <a:buFont typeface="+mj-lt"/>
              <a:buAutoNum type="arabicPeriod"/>
            </a:pPr>
            <a:r>
              <a:rPr lang="en-US" dirty="0" smtClean="0"/>
              <a:t>Complaint received by the Board</a:t>
            </a:r>
          </a:p>
          <a:p>
            <a:pPr marL="971550" lvl="1" indent="-514350">
              <a:buFont typeface="+mj-lt"/>
              <a:buAutoNum type="arabicPeriod"/>
            </a:pPr>
            <a:r>
              <a:rPr lang="en-US" dirty="0" smtClean="0"/>
              <a:t>Investigator reviews to determine whether a violation has been stated on face of complaint</a:t>
            </a:r>
          </a:p>
          <a:p>
            <a:pPr marL="1371600" lvl="2" indent="-514350"/>
            <a:r>
              <a:rPr lang="en-US" dirty="0" smtClean="0"/>
              <a:t>If not, complaint is referred to SDM and ultimately full Board for dismissal</a:t>
            </a:r>
          </a:p>
          <a:p>
            <a:pPr marL="1371600" lvl="2" indent="-514350"/>
            <a:r>
              <a:rPr lang="en-US" dirty="0" smtClean="0"/>
              <a:t>If so, complaint is sent to Investigations</a:t>
            </a:r>
          </a:p>
          <a:p>
            <a:pPr marL="971550" lvl="1" indent="-514350">
              <a:buFont typeface="+mj-lt"/>
              <a:buAutoNum type="arabicPeriod"/>
            </a:pPr>
            <a:r>
              <a:rPr lang="en-US" dirty="0" smtClean="0"/>
              <a:t>Licensee is sent NOV and investigation ensues</a:t>
            </a:r>
          </a:p>
          <a:p>
            <a:pPr marL="1371600" lvl="2" indent="-514350"/>
            <a:r>
              <a:rPr lang="en-US" dirty="0" smtClean="0"/>
              <a:t>If no P.C. found, complaint is referred to SDM and ultimately full Board for dismissal</a:t>
            </a:r>
          </a:p>
          <a:p>
            <a:pPr marL="1371600" lvl="2" indent="-514350"/>
            <a:r>
              <a:rPr lang="en-US" dirty="0" smtClean="0"/>
              <a:t>If P.C. found, licensee is either sent a proposed agreed order or invited to I.S.C. </a:t>
            </a:r>
          </a:p>
          <a:p>
            <a:pPr marL="971550" lvl="1" indent="-514350">
              <a:buFont typeface="+mj-lt"/>
              <a:buAutoNum type="arabicPeriod"/>
            </a:pPr>
            <a:r>
              <a:rPr lang="en-US" dirty="0" smtClean="0"/>
              <a:t>Informal Settlement Conference</a:t>
            </a:r>
          </a:p>
          <a:p>
            <a:pPr marL="1371600" lvl="2" indent="-514350"/>
            <a:r>
              <a:rPr lang="en-US" dirty="0" smtClean="0"/>
              <a:t>If panel recommends sanction, proposed agreed order sent</a:t>
            </a:r>
          </a:p>
          <a:p>
            <a:pPr marL="1371600" lvl="2" indent="-514350"/>
            <a:r>
              <a:rPr lang="en-US" dirty="0" smtClean="0"/>
              <a:t>If panel recommends dismissal, complaint is referred to full Board for dismissal</a:t>
            </a:r>
          </a:p>
          <a:p>
            <a:pPr marL="971550" lvl="1" indent="-514350">
              <a:buFont typeface="+mj-lt"/>
              <a:buAutoNum type="arabicPeriod"/>
            </a:pPr>
            <a:r>
              <a:rPr lang="en-US" dirty="0" smtClean="0"/>
              <a:t>Informal vs. Formal Disposition of Complaints</a:t>
            </a:r>
          </a:p>
          <a:p>
            <a:pPr marL="1371600" lvl="2" indent="-514350"/>
            <a:r>
              <a:rPr lang="en-US" dirty="0" smtClean="0"/>
              <a:t>Complaints resolved informally following ISC are referred to full Board for final disposition</a:t>
            </a:r>
          </a:p>
          <a:p>
            <a:pPr marL="1371600" lvl="2" indent="-514350"/>
            <a:r>
              <a:rPr lang="en-US" dirty="0" smtClean="0"/>
              <a:t>Contested complaints are referred to SOAH for a contested hearing</a:t>
            </a:r>
          </a:p>
          <a:p>
            <a:pPr marL="971550" lvl="1" indent="-514350">
              <a:buFont typeface="+mj-lt"/>
              <a:buAutoNum type="arabicPeriod"/>
            </a:pPr>
            <a:r>
              <a:rPr lang="en-US" dirty="0" smtClean="0"/>
              <a:t>Full Board disposes of complaints resolved informally or following a contested hearing at SOAH</a:t>
            </a:r>
          </a:p>
          <a:p>
            <a:pPr marL="971550" lvl="1" indent="-514350">
              <a:buFont typeface="+mj-lt"/>
              <a:buAutoNum type="arabicPeriod"/>
            </a:pPr>
            <a:r>
              <a:rPr lang="en-US" dirty="0" smtClean="0"/>
              <a:t>Appeal of Board’s decision in contested case through the state court system</a:t>
            </a:r>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62</a:t>
            </a:fld>
            <a:endParaRPr lang="en-US"/>
          </a:p>
        </p:txBody>
      </p:sp>
    </p:spTree>
    <p:extLst>
      <p:ext uri="{BB962C8B-B14F-4D97-AF65-F5344CB8AC3E}">
        <p14:creationId xmlns:p14="http://schemas.microsoft.com/office/powerpoint/2010/main" val="723519444"/>
      </p:ext>
    </p:extLst>
  </p:cSld>
  <p:clrMapOvr>
    <a:masterClrMapping/>
  </p:clrMapOvr>
  <p:transition spd="slow">
    <p:split dir="in"/>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Overview of the Complaint Process, cont’d</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Types of disciplinary action taken by the Board:</a:t>
            </a:r>
          </a:p>
          <a:p>
            <a:pPr lvl="1"/>
            <a:r>
              <a:rPr lang="en-US" dirty="0" smtClean="0"/>
              <a:t>Revocation</a:t>
            </a:r>
          </a:p>
          <a:p>
            <a:pPr lvl="1"/>
            <a:r>
              <a:rPr lang="en-US" dirty="0" smtClean="0"/>
              <a:t>Suspension</a:t>
            </a:r>
          </a:p>
          <a:p>
            <a:pPr lvl="1"/>
            <a:r>
              <a:rPr lang="en-US" dirty="0" smtClean="0"/>
              <a:t>Probated Suspension(either in whole or in part)</a:t>
            </a:r>
          </a:p>
          <a:p>
            <a:pPr lvl="1"/>
            <a:r>
              <a:rPr lang="en-US" dirty="0" smtClean="0"/>
              <a:t>Reprimand</a:t>
            </a:r>
          </a:p>
          <a:p>
            <a:pPr lvl="1"/>
            <a:r>
              <a:rPr lang="en-US" dirty="0" smtClean="0"/>
              <a:t>Administrative Penalty</a:t>
            </a:r>
          </a:p>
          <a:p>
            <a:r>
              <a:rPr lang="en-US" dirty="0" smtClean="0"/>
              <a:t>Board may also impose other reasonable terms and conditions upon a licensee who receives a sanction.</a:t>
            </a:r>
          </a:p>
          <a:p>
            <a:r>
              <a:rPr lang="en-US" dirty="0" smtClean="0"/>
              <a:t>§501.158 of the Act, Competency Requirements</a:t>
            </a:r>
          </a:p>
          <a:p>
            <a:pPr lvl="1"/>
            <a:r>
              <a:rPr lang="en-US" dirty="0" smtClean="0"/>
              <a:t>Board may require, upon reasonable belief, a licensee to submit to a physical or mental exam to determine their fitness to practice.</a:t>
            </a:r>
          </a:p>
          <a:p>
            <a:pPr lvl="2"/>
            <a:r>
              <a:rPr lang="en-US" dirty="0" smtClean="0"/>
              <a:t>Failure to abide by a Board directive to submit to the examination would constitute a violation of Board rules 461.15 and 465.35(c).</a:t>
            </a:r>
          </a:p>
        </p:txBody>
      </p:sp>
      <p:sp>
        <p:nvSpPr>
          <p:cNvPr id="4" name="Slide Number Placeholder 3"/>
          <p:cNvSpPr>
            <a:spLocks noGrp="1"/>
          </p:cNvSpPr>
          <p:nvPr>
            <p:ph type="sldNum" sz="quarter" idx="12"/>
          </p:nvPr>
        </p:nvSpPr>
        <p:spPr/>
        <p:txBody>
          <a:bodyPr/>
          <a:lstStyle/>
          <a:p>
            <a:fld id="{E663078A-AA70-491B-9308-2C99359F11E3}" type="slidenum">
              <a:rPr lang="en-US" smtClean="0"/>
              <a:pPr/>
              <a:t>63</a:t>
            </a:fld>
            <a:endParaRPr lang="en-US"/>
          </a:p>
        </p:txBody>
      </p:sp>
    </p:spTree>
    <p:extLst>
      <p:ext uri="{BB962C8B-B14F-4D97-AF65-F5344CB8AC3E}">
        <p14:creationId xmlns:p14="http://schemas.microsoft.com/office/powerpoint/2010/main" val="391082893"/>
      </p:ext>
    </p:extLst>
  </p:cSld>
  <p:clrMapOvr>
    <a:masterClrMapping/>
  </p:clrMapOvr>
  <p:transition spd="slow">
    <p:split dir="in"/>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Overview of the Complaint Process, cont’d</a:t>
            </a:r>
            <a:endParaRPr lang="en-US" dirty="0"/>
          </a:p>
        </p:txBody>
      </p:sp>
      <p:sp>
        <p:nvSpPr>
          <p:cNvPr id="3" name="Content Placeholder 2"/>
          <p:cNvSpPr>
            <a:spLocks noGrp="1"/>
          </p:cNvSpPr>
          <p:nvPr>
            <p:ph idx="1"/>
          </p:nvPr>
        </p:nvSpPr>
        <p:spPr>
          <a:xfrm>
            <a:off x="457200" y="1600201"/>
            <a:ext cx="8229600" cy="761999"/>
          </a:xfrm>
        </p:spPr>
        <p:txBody>
          <a:bodyPr>
            <a:normAutofit fontScale="55000" lnSpcReduction="20000"/>
          </a:bodyPr>
          <a:lstStyle/>
          <a:p>
            <a:pPr>
              <a:buNone/>
            </a:pPr>
            <a:r>
              <a:rPr lang="en-US" dirty="0" smtClean="0"/>
              <a:t>The Board’s website contains a general discussion of the complaint process at:</a:t>
            </a:r>
          </a:p>
          <a:p>
            <a:pPr>
              <a:buNone/>
            </a:pPr>
            <a:r>
              <a:rPr lang="en-US" dirty="0" smtClean="0"/>
              <a:t>http://tsbep.texas.gov/how-to-file-a-complaint-enforcement</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342900" y="2362200"/>
            <a:ext cx="8458200" cy="4168102"/>
          </a:xfrm>
          <a:prstGeom prst="rect">
            <a:avLst/>
          </a:prstGeom>
          <a:ln>
            <a:noFill/>
          </a:ln>
          <a:effectLst>
            <a:outerShdw blurRad="190500" algn="tl" rotWithShape="0">
              <a:srgbClr val="000000">
                <a:alpha val="70000"/>
              </a:srgbClr>
            </a:outerShdw>
          </a:effectLst>
        </p:spPr>
      </p:pic>
      <p:sp>
        <p:nvSpPr>
          <p:cNvPr id="5" name="Slide Number Placeholder 4"/>
          <p:cNvSpPr>
            <a:spLocks noGrp="1"/>
          </p:cNvSpPr>
          <p:nvPr>
            <p:ph type="sldNum" sz="quarter" idx="12"/>
          </p:nvPr>
        </p:nvSpPr>
        <p:spPr/>
        <p:txBody>
          <a:bodyPr/>
          <a:lstStyle/>
          <a:p>
            <a:fld id="{E663078A-AA70-491B-9308-2C99359F11E3}" type="slidenum">
              <a:rPr lang="en-US" smtClean="0"/>
              <a:pPr/>
              <a:t>64</a:t>
            </a:fld>
            <a:endParaRPr lang="en-US"/>
          </a:p>
        </p:txBody>
      </p:sp>
    </p:spTree>
    <p:extLst>
      <p:ext uri="{BB962C8B-B14F-4D97-AF65-F5344CB8AC3E}">
        <p14:creationId xmlns:p14="http://schemas.microsoft.com/office/powerpoint/2010/main" val="3084605155"/>
      </p:ext>
    </p:extLst>
  </p:cSld>
  <p:clrMapOvr>
    <a:masterClrMapping/>
  </p:clrMapOvr>
  <p:transition spd="slow">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 Statistics, cont’d</a:t>
            </a:r>
            <a:endParaRPr lang="en-US" dirty="0"/>
          </a:p>
        </p:txBody>
      </p:sp>
      <p:sp>
        <p:nvSpPr>
          <p:cNvPr id="3" name="Content Placeholder 2"/>
          <p:cNvSpPr>
            <a:spLocks noGrp="1"/>
          </p:cNvSpPr>
          <p:nvPr>
            <p:ph idx="1"/>
          </p:nvPr>
        </p:nvSpPr>
        <p:spPr>
          <a:xfrm>
            <a:off x="457200" y="4419600"/>
            <a:ext cx="8229600" cy="1706563"/>
          </a:xfrm>
        </p:spPr>
        <p:txBody>
          <a:bodyPr>
            <a:normAutofit/>
          </a:bodyPr>
          <a:lstStyle/>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4087192021"/>
              </p:ext>
            </p:extLst>
          </p:nvPr>
        </p:nvGraphicFramePr>
        <p:xfrm>
          <a:off x="952500" y="1219200"/>
          <a:ext cx="7239000" cy="3611508"/>
        </p:xfrm>
        <a:graphic>
          <a:graphicData uri="http://schemas.openxmlformats.org/drawingml/2006/table">
            <a:tbl>
              <a:tblPr firstRow="1" bandRow="1">
                <a:tableStyleId>{5C22544A-7EE6-4342-B048-85BDC9FD1C3A}</a:tableStyleId>
              </a:tblPr>
              <a:tblGrid>
                <a:gridCol w="3619500"/>
                <a:gridCol w="3619500"/>
              </a:tblGrid>
              <a:tr h="350892">
                <a:tc>
                  <a:txBody>
                    <a:bodyPr/>
                    <a:lstStyle/>
                    <a:p>
                      <a:pPr algn="ctr"/>
                      <a:r>
                        <a:rPr lang="en-US" dirty="0" smtClean="0"/>
                        <a:t>FY2013</a:t>
                      </a:r>
                      <a:endParaRPr lang="en-US" dirty="0"/>
                    </a:p>
                  </a:txBody>
                  <a:tcPr/>
                </a:tc>
                <a:tc>
                  <a:txBody>
                    <a:bodyPr/>
                    <a:lstStyle/>
                    <a:p>
                      <a:pPr algn="ctr"/>
                      <a:r>
                        <a:rPr lang="en-US" dirty="0" smtClean="0"/>
                        <a:t>FY2014</a:t>
                      </a:r>
                      <a:endParaRPr lang="en-US" dirty="0"/>
                    </a:p>
                  </a:txBody>
                  <a:tcPr/>
                </a:tc>
              </a:tr>
              <a:tr h="3245748">
                <a:tc>
                  <a:txBody>
                    <a:bodyPr/>
                    <a:lstStyle/>
                    <a:p>
                      <a:pPr>
                        <a:buFont typeface="Arial" pitchFamily="34" charset="0"/>
                        <a:buChar char="•"/>
                      </a:pPr>
                      <a:r>
                        <a:rPr lang="en-US" dirty="0" smtClean="0">
                          <a:solidFill>
                            <a:schemeClr val="tx1"/>
                          </a:solidFill>
                        </a:rPr>
                        <a:t>Board heard 34 cases at informal settlement conferences</a:t>
                      </a:r>
                    </a:p>
                    <a:p>
                      <a:pPr lvl="1"/>
                      <a:r>
                        <a:rPr lang="en-US" dirty="0" smtClean="0">
                          <a:solidFill>
                            <a:schemeClr val="tx1"/>
                          </a:solidFill>
                        </a:rPr>
                        <a:t>-7 were school psychology related</a:t>
                      </a:r>
                    </a:p>
                    <a:p>
                      <a:pPr>
                        <a:buFont typeface="Arial" pitchFamily="34" charset="0"/>
                        <a:buChar char="•"/>
                      </a:pPr>
                      <a:r>
                        <a:rPr lang="en-US" dirty="0" smtClean="0">
                          <a:solidFill>
                            <a:schemeClr val="tx1"/>
                          </a:solidFill>
                        </a:rPr>
                        <a:t>Complaints involving school psychology made up 5% of the complaints disposed of</a:t>
                      </a:r>
                    </a:p>
                    <a:p>
                      <a:pPr lvl="1"/>
                      <a:r>
                        <a:rPr lang="en-US" dirty="0" smtClean="0">
                          <a:solidFill>
                            <a:schemeClr val="tx1"/>
                          </a:solidFill>
                        </a:rPr>
                        <a:t>-21% of the cases heard at informal settlement conferences</a:t>
                      </a:r>
                      <a:endParaRPr lang="en-US" dirty="0">
                        <a:solidFill>
                          <a:schemeClr val="tx1"/>
                        </a:solidFill>
                      </a:endParaRPr>
                    </a:p>
                  </a:txBody>
                  <a:tcPr>
                    <a:solidFill>
                      <a:schemeClr val="accent1"/>
                    </a:solidFill>
                  </a:tcPr>
                </a:tc>
                <a:tc>
                  <a:txBody>
                    <a:bodyPr/>
                    <a:lstStyle/>
                    <a:p>
                      <a:pPr>
                        <a:buFont typeface="Arial" pitchFamily="34" charset="0"/>
                        <a:buChar char="•"/>
                      </a:pPr>
                      <a:r>
                        <a:rPr lang="en-US" dirty="0" smtClean="0">
                          <a:solidFill>
                            <a:schemeClr val="tx1"/>
                          </a:solidFill>
                        </a:rPr>
                        <a:t>Board heard 28 cases at informal settlement conferences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- 0 were school psychology related</a:t>
                      </a:r>
                    </a:p>
                    <a:p>
                      <a:pPr>
                        <a:buFont typeface="Arial" pitchFamily="34" charset="0"/>
                        <a:buChar char="•"/>
                      </a:pPr>
                      <a:r>
                        <a:rPr lang="en-US" dirty="0" smtClean="0">
                          <a:solidFill>
                            <a:schemeClr val="tx1"/>
                          </a:solidFill>
                        </a:rPr>
                        <a:t>Complaints involving school psychology made up 2% of the complaints disposed of</a:t>
                      </a:r>
                    </a:p>
                    <a:p>
                      <a:pPr lvl="1"/>
                      <a:r>
                        <a:rPr lang="en-US" dirty="0" smtClean="0">
                          <a:solidFill>
                            <a:schemeClr val="tx1"/>
                          </a:solidFill>
                        </a:rPr>
                        <a:t>-0% of the cases heard at informal settlement conferences</a:t>
                      </a:r>
                    </a:p>
                    <a:p>
                      <a:endParaRPr lang="en-US" dirty="0">
                        <a:solidFill>
                          <a:schemeClr val="tx1"/>
                        </a:solidFill>
                      </a:endParaRPr>
                    </a:p>
                  </a:txBody>
                  <a:tcPr>
                    <a:solidFill>
                      <a:schemeClr val="accent1"/>
                    </a:solidFill>
                  </a:tcPr>
                </a:tc>
              </a:tr>
            </a:tbl>
          </a:graphicData>
        </a:graphic>
      </p:graphicFrame>
      <p:sp>
        <p:nvSpPr>
          <p:cNvPr id="5" name="Slide Number Placeholder 4"/>
          <p:cNvSpPr>
            <a:spLocks noGrp="1"/>
          </p:cNvSpPr>
          <p:nvPr>
            <p:ph type="sldNum" sz="quarter" idx="12"/>
          </p:nvPr>
        </p:nvSpPr>
        <p:spPr/>
        <p:txBody>
          <a:bodyPr/>
          <a:lstStyle/>
          <a:p>
            <a:fld id="{E663078A-AA70-491B-9308-2C99359F11E3}" type="slidenum">
              <a:rPr lang="en-US" smtClean="0"/>
              <a:pPr/>
              <a:t>7</a:t>
            </a:fld>
            <a:endParaRPr lang="en-US"/>
          </a:p>
        </p:txBody>
      </p:sp>
    </p:spTree>
    <p:extLst>
      <p:ext uri="{BB962C8B-B14F-4D97-AF65-F5344CB8AC3E}">
        <p14:creationId xmlns:p14="http://schemas.microsoft.com/office/powerpoint/2010/main" val="3522137819"/>
      </p:ext>
    </p:extLst>
  </p:cSld>
  <p:clrMapOvr>
    <a:masterClrMapping/>
  </p:clrMapOvr>
  <p:transition spd="slow">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Complaints Resulting in Disciplinary Action</a:t>
            </a:r>
            <a:endParaRPr lang="en-US" dirty="0"/>
          </a:p>
        </p:txBody>
      </p:sp>
      <p:sp>
        <p:nvSpPr>
          <p:cNvPr id="3" name="Content Placeholder 2"/>
          <p:cNvSpPr>
            <a:spLocks noGrp="1"/>
          </p:cNvSpPr>
          <p:nvPr>
            <p:ph idx="1"/>
          </p:nvPr>
        </p:nvSpPr>
        <p:spPr/>
        <p:txBody>
          <a:bodyPr>
            <a:normAutofit lnSpcReduction="10000"/>
          </a:bodyPr>
          <a:lstStyle/>
          <a:p>
            <a:r>
              <a:rPr lang="en-US" dirty="0" smtClean="0"/>
              <a:t>FY2013 Complaints</a:t>
            </a:r>
          </a:p>
          <a:p>
            <a:pPr lvl="1"/>
            <a:r>
              <a:rPr lang="en-US" dirty="0" err="1" smtClean="0"/>
              <a:t>LSSP</a:t>
            </a:r>
            <a:r>
              <a:rPr lang="en-US" dirty="0" smtClean="0"/>
              <a:t> reprimanded for failing to identify any limitations with regard to their opinion, or acknowledge the effects of additional information</a:t>
            </a:r>
          </a:p>
          <a:p>
            <a:pPr lvl="1"/>
            <a:r>
              <a:rPr lang="en-US" dirty="0" err="1" smtClean="0"/>
              <a:t>LSSP</a:t>
            </a:r>
            <a:r>
              <a:rPr lang="en-US" dirty="0" smtClean="0"/>
              <a:t> was assessed an administrative penalty for providing school psychological services outside of the public school setting</a:t>
            </a:r>
          </a:p>
          <a:p>
            <a:r>
              <a:rPr lang="en-US" dirty="0" smtClean="0"/>
              <a:t>FY2014 Complaints</a:t>
            </a:r>
          </a:p>
          <a:p>
            <a:pPr lvl="1"/>
            <a:r>
              <a:rPr lang="en-US" dirty="0" err="1" smtClean="0"/>
              <a:t>LSSP</a:t>
            </a:r>
            <a:r>
              <a:rPr lang="en-US" dirty="0" smtClean="0"/>
              <a:t> reprimanded for failing to timely renew  license, and practicing on delinquent status</a:t>
            </a:r>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8</a:t>
            </a:fld>
            <a:endParaRPr lang="en-US"/>
          </a:p>
        </p:txBody>
      </p:sp>
    </p:spTree>
    <p:extLst>
      <p:ext uri="{BB962C8B-B14F-4D97-AF65-F5344CB8AC3E}">
        <p14:creationId xmlns:p14="http://schemas.microsoft.com/office/powerpoint/2010/main" val="2803801557"/>
      </p:ext>
    </p:extLst>
  </p:cSld>
  <p:clrMapOvr>
    <a:masterClrMapping/>
  </p:clrMapOvr>
  <p:transition spd="slow">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Conflict between Board Rules and State or Federal Law</a:t>
            </a:r>
            <a:endParaRPr lang="en-US" dirty="0"/>
          </a:p>
        </p:txBody>
      </p:sp>
      <p:sp>
        <p:nvSpPr>
          <p:cNvPr id="3" name="Content Placeholder 2"/>
          <p:cNvSpPr>
            <a:spLocks noGrp="1"/>
          </p:cNvSpPr>
          <p:nvPr>
            <p:ph idx="1"/>
          </p:nvPr>
        </p:nvSpPr>
        <p:spPr/>
        <p:txBody>
          <a:bodyPr/>
          <a:lstStyle/>
          <a:p>
            <a:r>
              <a:rPr lang="en-US" dirty="0" smtClean="0"/>
              <a:t>Board rule 461.14 – In the event of conflict among state or federal statutes and Board rules, state or federal statute(s) control.</a:t>
            </a:r>
          </a:p>
          <a:p>
            <a:r>
              <a:rPr lang="en-US" dirty="0" smtClean="0"/>
              <a:t>Board rule 465.38(6) - </a:t>
            </a:r>
            <a:r>
              <a:rPr lang="en-US" dirty="0"/>
              <a:t>In the event of conflict among state or federal statutes and Board rules, state or federal statute(s) control</a:t>
            </a:r>
            <a:r>
              <a:rPr lang="en-US" dirty="0" smtClean="0"/>
              <a:t>.</a:t>
            </a:r>
          </a:p>
          <a:p>
            <a:r>
              <a:rPr lang="en-US" dirty="0"/>
              <a:t>U.S. Const. art. VI, cl. 2</a:t>
            </a:r>
            <a:r>
              <a:rPr lang="en-US" dirty="0" smtClean="0"/>
              <a:t>, The Supremacy Clause</a:t>
            </a:r>
            <a:endParaRPr lang="en-US" dirty="0"/>
          </a:p>
        </p:txBody>
      </p:sp>
      <p:sp>
        <p:nvSpPr>
          <p:cNvPr id="4" name="Slide Number Placeholder 3"/>
          <p:cNvSpPr>
            <a:spLocks noGrp="1"/>
          </p:cNvSpPr>
          <p:nvPr>
            <p:ph type="sldNum" sz="quarter" idx="12"/>
          </p:nvPr>
        </p:nvSpPr>
        <p:spPr/>
        <p:txBody>
          <a:bodyPr/>
          <a:lstStyle/>
          <a:p>
            <a:fld id="{E663078A-AA70-491B-9308-2C99359F11E3}" type="slidenum">
              <a:rPr lang="en-US" smtClean="0"/>
              <a:pPr/>
              <a:t>9</a:t>
            </a:fld>
            <a:endParaRPr lang="en-US"/>
          </a:p>
        </p:txBody>
      </p:sp>
    </p:spTree>
    <p:extLst>
      <p:ext uri="{BB962C8B-B14F-4D97-AF65-F5344CB8AC3E}">
        <p14:creationId xmlns:p14="http://schemas.microsoft.com/office/powerpoint/2010/main" val="1060251178"/>
      </p:ext>
    </p:extLst>
  </p:cSld>
  <p:clrMapOvr>
    <a:masterClrMapping/>
  </p:clrMapOvr>
  <p:transition spd="slow">
    <p:split dir="in"/>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3205</TotalTime>
  <Words>3350</Words>
  <Application>Microsoft Office PowerPoint</Application>
  <PresentationFormat>On-screen Show (4:3)</PresentationFormat>
  <Paragraphs>400</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 Texas State Board of Examiners of Psychologists Panel Discussion: Board Complaints and Hot Topics</vt:lpstr>
      <vt:lpstr>Texas State Board of Examiners of Psychologists</vt:lpstr>
      <vt:lpstr>Make-Up of the Board</vt:lpstr>
      <vt:lpstr>PowerPoint Presentation</vt:lpstr>
      <vt:lpstr>Complaints</vt:lpstr>
      <vt:lpstr>Complaint Statistics</vt:lpstr>
      <vt:lpstr>Complaint Statistics, cont’d</vt:lpstr>
      <vt:lpstr>Examples of Complaints Resulting in Disciplinary Action</vt:lpstr>
      <vt:lpstr>Conflict between Board Rules and State or Federal Law</vt:lpstr>
      <vt:lpstr>Areas of Frequent Inquiry</vt:lpstr>
      <vt:lpstr>Informed Consent</vt:lpstr>
      <vt:lpstr>Informed Consent</vt:lpstr>
      <vt:lpstr>Informed Consent</vt:lpstr>
      <vt:lpstr>Informed Consent</vt:lpstr>
      <vt:lpstr>PowerPoint Presentation</vt:lpstr>
      <vt:lpstr>Special Education: Consent for Evaluation </vt:lpstr>
      <vt:lpstr>Initial Evaluation:  Student Enrolled or Seeking Enrollment in Public School</vt:lpstr>
      <vt:lpstr>Initial Evaluation:  Student is Home-Schooled or Private-Schooled</vt:lpstr>
      <vt:lpstr>Initial Evaluation:  Student is a Ward of the State (not with parent)</vt:lpstr>
      <vt:lpstr>Informed Consent:  Additional Information</vt:lpstr>
      <vt:lpstr>Reevaluation:  Parent Fails to Respond</vt:lpstr>
      <vt:lpstr>Reevaluation: Students in Private School or Home Schooled</vt:lpstr>
      <vt:lpstr>Reevaluation: Students Enrolled in Public School</vt:lpstr>
      <vt:lpstr>Revocation of consent for initial evaluation or reevaluation is not retroactive (i.e., it does not negate actions that occurred after consent was given or before consent was revoked.   34 CFR 300.9(c)(2)</vt:lpstr>
      <vt:lpstr>Actions Not Considered an Evaluation (thus, no consent required)</vt:lpstr>
      <vt:lpstr>Informed Consent:  Special Education Services</vt:lpstr>
      <vt:lpstr>Consent for Services</vt:lpstr>
      <vt:lpstr>Consent for Services</vt:lpstr>
      <vt:lpstr>Consent for Services</vt:lpstr>
      <vt:lpstr>Consent for Services</vt:lpstr>
      <vt:lpstr>Informed Consent: General Education</vt:lpstr>
      <vt:lpstr>Regulatory Authority of TSBEP</vt:lpstr>
      <vt:lpstr>Educational or Psychological Service?</vt:lpstr>
      <vt:lpstr>Records and Record Keeping</vt:lpstr>
      <vt:lpstr>Records and Record Keeping</vt:lpstr>
      <vt:lpstr>Records and Record Keeping</vt:lpstr>
      <vt:lpstr>Records and Record Keeping</vt:lpstr>
      <vt:lpstr>Legal Framework, Applicable Laws</vt:lpstr>
      <vt:lpstr>Applicable Laws</vt:lpstr>
      <vt:lpstr>Special Education Records (§3-1)</vt:lpstr>
      <vt:lpstr>Bilingual Records (§3-2)</vt:lpstr>
      <vt:lpstr>504 Records (§3-4)</vt:lpstr>
      <vt:lpstr>Dyslexia Records (§3-5)</vt:lpstr>
      <vt:lpstr>Retention of Records</vt:lpstr>
      <vt:lpstr>Part 7: Discipline &amp; Counseling Records</vt:lpstr>
      <vt:lpstr>19 Texas Administrative Code § 89.1075</vt:lpstr>
      <vt:lpstr>34 Code of Federal Regulations § 300.501</vt:lpstr>
      <vt:lpstr>34 C.F.R.§ 99.20 and 300.618</vt:lpstr>
      <vt:lpstr>34 CFR § 99.20 and 300.618</vt:lpstr>
      <vt:lpstr>Key Concepts for LSSPs</vt:lpstr>
      <vt:lpstr>Supervision</vt:lpstr>
      <vt:lpstr>Supervision</vt:lpstr>
      <vt:lpstr>Supervision</vt:lpstr>
      <vt:lpstr>How Do I Keep Up-to-Date With Board Rule Changes?</vt:lpstr>
      <vt:lpstr>PowerPoint Presentation</vt:lpstr>
      <vt:lpstr>???Questions???</vt:lpstr>
      <vt:lpstr>Overview of the Complaint Process</vt:lpstr>
      <vt:lpstr>Overview of the Complaint Process, cont’d</vt:lpstr>
      <vt:lpstr>Overview of the Complaint Process, cont’d</vt:lpstr>
      <vt:lpstr>Overview of the Complaint Process, cont’d</vt:lpstr>
      <vt:lpstr>Overview of the Complaint Process, cont’d</vt:lpstr>
      <vt:lpstr>Overview of the Complaint Process, cont’d</vt:lpstr>
      <vt:lpstr>Overview of the Complaint Process, cont’d</vt:lpstr>
      <vt:lpstr>Overview of the Complaint Process, cont’d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Complaints: A View</dc:title>
  <dc:creator>Darrel D. Spinks</dc:creator>
  <cp:lastModifiedBy>Darrel Spinks</cp:lastModifiedBy>
  <cp:revision>281</cp:revision>
  <cp:lastPrinted>2014-09-09T17:27:40Z</cp:lastPrinted>
  <dcterms:created xsi:type="dcterms:W3CDTF">2013-01-10T16:00:43Z</dcterms:created>
  <dcterms:modified xsi:type="dcterms:W3CDTF">2014-09-15T17:43:53Z</dcterms:modified>
</cp:coreProperties>
</file>